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6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60"/>
  </p:notesMasterIdLst>
  <p:handoutMasterIdLst>
    <p:handoutMasterId r:id="rId61"/>
  </p:handoutMasterIdLst>
  <p:sldIdLst>
    <p:sldId id="257" r:id="rId5"/>
    <p:sldId id="389" r:id="rId6"/>
    <p:sldId id="384" r:id="rId7"/>
    <p:sldId id="392" r:id="rId8"/>
    <p:sldId id="393" r:id="rId9"/>
    <p:sldId id="394" r:id="rId10"/>
    <p:sldId id="395" r:id="rId11"/>
    <p:sldId id="397" r:id="rId12"/>
    <p:sldId id="398" r:id="rId13"/>
    <p:sldId id="400" r:id="rId14"/>
    <p:sldId id="399" r:id="rId15"/>
    <p:sldId id="402" r:id="rId16"/>
    <p:sldId id="401" r:id="rId17"/>
    <p:sldId id="403" r:id="rId18"/>
    <p:sldId id="404" r:id="rId19"/>
    <p:sldId id="405" r:id="rId20"/>
    <p:sldId id="443" r:id="rId21"/>
    <p:sldId id="317" r:id="rId22"/>
    <p:sldId id="410" r:id="rId23"/>
    <p:sldId id="408" r:id="rId24"/>
    <p:sldId id="409" r:id="rId25"/>
    <p:sldId id="407" r:id="rId26"/>
    <p:sldId id="411" r:id="rId27"/>
    <p:sldId id="412" r:id="rId28"/>
    <p:sldId id="413" r:id="rId29"/>
    <p:sldId id="445" r:id="rId30"/>
    <p:sldId id="415" r:id="rId31"/>
    <p:sldId id="416" r:id="rId32"/>
    <p:sldId id="414" r:id="rId33"/>
    <p:sldId id="417" r:id="rId34"/>
    <p:sldId id="418" r:id="rId35"/>
    <p:sldId id="419" r:id="rId36"/>
    <p:sldId id="420" r:id="rId37"/>
    <p:sldId id="446" r:id="rId38"/>
    <p:sldId id="421" r:id="rId39"/>
    <p:sldId id="422" r:id="rId40"/>
    <p:sldId id="423" r:id="rId41"/>
    <p:sldId id="424" r:id="rId42"/>
    <p:sldId id="425" r:id="rId43"/>
    <p:sldId id="426" r:id="rId44"/>
    <p:sldId id="427" r:id="rId45"/>
    <p:sldId id="428" r:id="rId46"/>
    <p:sldId id="429" r:id="rId47"/>
    <p:sldId id="430" r:id="rId48"/>
    <p:sldId id="431" r:id="rId49"/>
    <p:sldId id="432" r:id="rId50"/>
    <p:sldId id="433" r:id="rId51"/>
    <p:sldId id="434" r:id="rId52"/>
    <p:sldId id="435" r:id="rId53"/>
    <p:sldId id="436" r:id="rId54"/>
    <p:sldId id="437" r:id="rId55"/>
    <p:sldId id="438" r:id="rId56"/>
    <p:sldId id="439" r:id="rId57"/>
    <p:sldId id="440" r:id="rId58"/>
    <p:sldId id="391" r:id="rId59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5" autoAdjust="0"/>
    <p:restoredTop sz="93725" autoAdjust="0"/>
  </p:normalViewPr>
  <p:slideViewPr>
    <p:cSldViewPr snapToGrid="0">
      <p:cViewPr varScale="1">
        <p:scale>
          <a:sx n="76" d="100"/>
          <a:sy n="76" d="100"/>
        </p:scale>
        <p:origin x="91" y="27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esktop\Analiza%20danych%20zadanie%20rekrutacyjne\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n\Documents\spaceship_titanic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800"/>
              <a:t>Analisis</a:t>
            </a:r>
            <a:r>
              <a:rPr lang="pl-PL" sz="1800" baseline="0"/>
              <a:t> between Deck and HomePlanet using number of passengers </a:t>
            </a:r>
            <a:endParaRPr lang="pl-PL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'wypełnianie pustych komórek'!$A$6</c:f>
              <c:strCache>
                <c:ptCount val="1"/>
                <c:pt idx="0">
                  <c:v>Missing HomePlanet</c:v>
                </c:pt>
              </c:strCache>
            </c:strRef>
          </c:tx>
          <c:spPr>
            <a:solidFill>
              <a:schemeClr val="accent1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'wypełnianie pustych komórek'!$B$4:$J$5</c:f>
              <c:multiLvlStrCache>
                <c:ptCount val="9"/>
                <c:lvl>
                  <c:pt idx="0">
                    <c:v>Missing deck</c:v>
                  </c:pt>
                  <c:pt idx="1">
                    <c:v>A</c:v>
                  </c:pt>
                  <c:pt idx="2">
                    <c:v>B</c:v>
                  </c:pt>
                  <c:pt idx="3">
                    <c:v>C</c:v>
                  </c:pt>
                  <c:pt idx="4">
                    <c:v>D</c:v>
                  </c:pt>
                  <c:pt idx="5">
                    <c:v>E</c:v>
                  </c:pt>
                  <c:pt idx="6">
                    <c:v>F</c:v>
                  </c:pt>
                  <c:pt idx="7">
                    <c:v>G</c:v>
                  </c:pt>
                  <c:pt idx="8">
                    <c:v>T</c:v>
                  </c:pt>
                </c:lvl>
                <c:lvl>
                  <c:pt idx="0">
                    <c:v>Deck</c:v>
                  </c:pt>
                </c:lvl>
              </c:multiLvlStrCache>
            </c:multiLvlStrRef>
          </c:cat>
          <c:val>
            <c:numRef>
              <c:f>'wypełnianie pustych komórek'!$B$6:$J$6</c:f>
              <c:numCache>
                <c:formatCode>General</c:formatCode>
                <c:ptCount val="9"/>
                <c:pt idx="0">
                  <c:v>6</c:v>
                </c:pt>
                <c:pt idx="1">
                  <c:v>4</c:v>
                </c:pt>
                <c:pt idx="2">
                  <c:v>13</c:v>
                </c:pt>
                <c:pt idx="3">
                  <c:v>13</c:v>
                </c:pt>
                <c:pt idx="4">
                  <c:v>10</c:v>
                </c:pt>
                <c:pt idx="5">
                  <c:v>23</c:v>
                </c:pt>
                <c:pt idx="6">
                  <c:v>70</c:v>
                </c:pt>
                <c:pt idx="7">
                  <c:v>61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D2-4D5F-A544-393D925E7E8C}"/>
            </c:ext>
          </c:extLst>
        </c:ser>
        <c:ser>
          <c:idx val="1"/>
          <c:order val="1"/>
          <c:tx>
            <c:strRef>
              <c:f>'wypełnianie pustych komórek'!$A$7</c:f>
              <c:strCache>
                <c:ptCount val="1"/>
                <c:pt idx="0">
                  <c:v>Earth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62D2-4D5F-A544-393D925E7E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'wypełnianie pustych komórek'!$B$4:$J$5</c:f>
              <c:multiLvlStrCache>
                <c:ptCount val="9"/>
                <c:lvl>
                  <c:pt idx="0">
                    <c:v>Missing deck</c:v>
                  </c:pt>
                  <c:pt idx="1">
                    <c:v>A</c:v>
                  </c:pt>
                  <c:pt idx="2">
                    <c:v>B</c:v>
                  </c:pt>
                  <c:pt idx="3">
                    <c:v>C</c:v>
                  </c:pt>
                  <c:pt idx="4">
                    <c:v>D</c:v>
                  </c:pt>
                  <c:pt idx="5">
                    <c:v>E</c:v>
                  </c:pt>
                  <c:pt idx="6">
                    <c:v>F</c:v>
                  </c:pt>
                  <c:pt idx="7">
                    <c:v>G</c:v>
                  </c:pt>
                  <c:pt idx="8">
                    <c:v>T</c:v>
                  </c:pt>
                </c:lvl>
                <c:lvl>
                  <c:pt idx="0">
                    <c:v>Deck</c:v>
                  </c:pt>
                </c:lvl>
              </c:multiLvlStrCache>
            </c:multiLvlStrRef>
          </c:cat>
          <c:val>
            <c:numRef>
              <c:f>'wypełnianie pustych komórek'!$B$7:$J$7</c:f>
              <c:numCache>
                <c:formatCode>General</c:formatCode>
                <c:ptCount val="9"/>
                <c:pt idx="0">
                  <c:v>95</c:v>
                </c:pt>
                <c:pt idx="5">
                  <c:v>395</c:v>
                </c:pt>
                <c:pt idx="6">
                  <c:v>1614</c:v>
                </c:pt>
                <c:pt idx="7">
                  <c:v>2498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D2-4D5F-A544-393D925E7E8C}"/>
            </c:ext>
          </c:extLst>
        </c:ser>
        <c:ser>
          <c:idx val="2"/>
          <c:order val="2"/>
          <c:tx>
            <c:strRef>
              <c:f>'wypełnianie pustych komórek'!$A$8</c:f>
              <c:strCache>
                <c:ptCount val="1"/>
                <c:pt idx="0">
                  <c:v>Europa</c:v>
                </c:pt>
              </c:strCache>
            </c:strRef>
          </c:tx>
          <c:spPr>
            <a:solidFill>
              <a:schemeClr val="accent3"/>
            </a:solidFill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'wypełnianie pustych komórek'!$B$4:$J$5</c:f>
              <c:multiLvlStrCache>
                <c:ptCount val="9"/>
                <c:lvl>
                  <c:pt idx="0">
                    <c:v>Missing deck</c:v>
                  </c:pt>
                  <c:pt idx="1">
                    <c:v>A</c:v>
                  </c:pt>
                  <c:pt idx="2">
                    <c:v>B</c:v>
                  </c:pt>
                  <c:pt idx="3">
                    <c:v>C</c:v>
                  </c:pt>
                  <c:pt idx="4">
                    <c:v>D</c:v>
                  </c:pt>
                  <c:pt idx="5">
                    <c:v>E</c:v>
                  </c:pt>
                  <c:pt idx="6">
                    <c:v>F</c:v>
                  </c:pt>
                  <c:pt idx="7">
                    <c:v>G</c:v>
                  </c:pt>
                  <c:pt idx="8">
                    <c:v>T</c:v>
                  </c:pt>
                </c:lvl>
                <c:lvl>
                  <c:pt idx="0">
                    <c:v>Deck</c:v>
                  </c:pt>
                </c:lvl>
              </c:multiLvlStrCache>
            </c:multiLvlStrRef>
          </c:cat>
          <c:val>
            <c:numRef>
              <c:f>'wypełnianie pustych komórek'!$B$8:$J$8</c:f>
              <c:numCache>
                <c:formatCode>General</c:formatCode>
                <c:ptCount val="9"/>
                <c:pt idx="0">
                  <c:v>61</c:v>
                </c:pt>
                <c:pt idx="1">
                  <c:v>252</c:v>
                </c:pt>
                <c:pt idx="2">
                  <c:v>766</c:v>
                </c:pt>
                <c:pt idx="3">
                  <c:v>734</c:v>
                </c:pt>
                <c:pt idx="4">
                  <c:v>186</c:v>
                </c:pt>
                <c:pt idx="5">
                  <c:v>128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D2-4D5F-A544-393D925E7E8C}"/>
            </c:ext>
          </c:extLst>
        </c:ser>
        <c:ser>
          <c:idx val="3"/>
          <c:order val="3"/>
          <c:tx>
            <c:strRef>
              <c:f>'wypełnianie pustych komórek'!$A$9</c:f>
              <c:strCache>
                <c:ptCount val="1"/>
                <c:pt idx="0">
                  <c:v>Mars</c:v>
                </c:pt>
              </c:strCache>
            </c:strRef>
          </c:tx>
          <c:spPr>
            <a:solidFill>
              <a:srgbClr val="FFC000"/>
            </a:solidFill>
            <a:ln w="9525" cap="flat" cmpd="sng" algn="ctr">
              <a:solidFill>
                <a:schemeClr val="accent4"/>
              </a:solidFill>
              <a:miter lim="800000"/>
            </a:ln>
            <a:effectLst>
              <a:glow rad="63500">
                <a:schemeClr val="accent4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'wypełnianie pustych komórek'!$B$4:$J$5</c:f>
              <c:multiLvlStrCache>
                <c:ptCount val="9"/>
                <c:lvl>
                  <c:pt idx="0">
                    <c:v>Missing deck</c:v>
                  </c:pt>
                  <c:pt idx="1">
                    <c:v>A</c:v>
                  </c:pt>
                  <c:pt idx="2">
                    <c:v>B</c:v>
                  </c:pt>
                  <c:pt idx="3">
                    <c:v>C</c:v>
                  </c:pt>
                  <c:pt idx="4">
                    <c:v>D</c:v>
                  </c:pt>
                  <c:pt idx="5">
                    <c:v>E</c:v>
                  </c:pt>
                  <c:pt idx="6">
                    <c:v>F</c:v>
                  </c:pt>
                  <c:pt idx="7">
                    <c:v>G</c:v>
                  </c:pt>
                  <c:pt idx="8">
                    <c:v>T</c:v>
                  </c:pt>
                </c:lvl>
                <c:lvl>
                  <c:pt idx="0">
                    <c:v>Deck</c:v>
                  </c:pt>
                </c:lvl>
              </c:multiLvlStrCache>
            </c:multiLvlStrRef>
          </c:cat>
          <c:val>
            <c:numRef>
              <c:f>'wypełnianie pustych komórek'!$B$9:$J$9</c:f>
              <c:numCache>
                <c:formatCode>General</c:formatCode>
                <c:ptCount val="9"/>
                <c:pt idx="0">
                  <c:v>37</c:v>
                </c:pt>
                <c:pt idx="4">
                  <c:v>282</c:v>
                </c:pt>
                <c:pt idx="5">
                  <c:v>330</c:v>
                </c:pt>
                <c:pt idx="6">
                  <c:v>1110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D2-4D5F-A544-393D925E7E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060753279"/>
        <c:axId val="1209942847"/>
      </c:barChart>
      <c:catAx>
        <c:axId val="106075327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09942847"/>
        <c:crosses val="autoZero"/>
        <c:auto val="1"/>
        <c:lblAlgn val="ctr"/>
        <c:lblOffset val="100"/>
        <c:noMultiLvlLbl val="0"/>
      </c:catAx>
      <c:valAx>
        <c:axId val="12099428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200"/>
                  <a:t>Number</a:t>
                </a:r>
                <a:r>
                  <a:rPr lang="pl-PL" sz="1200" baseline="0"/>
                  <a:t> of passengers</a:t>
                </a:r>
                <a:endParaRPr lang="pl-PL" sz="1200"/>
              </a:p>
            </c:rich>
          </c:tx>
          <c:layout>
            <c:manualLayout>
              <c:xMode val="edge"/>
              <c:yMode val="edge"/>
              <c:x val="2.9233105979844222E-2"/>
              <c:y val="0.377726652135164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6075327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50000"/>
                <a:lumOff val="5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'wypełnianie pustych komórek'!$P$192</c:f>
              <c:strCache>
                <c:ptCount val="1"/>
                <c:pt idx="0">
                  <c:v>no 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komórek'!$O$193:$O$209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komórek'!$P$193:$P$209</c:f>
              <c:numCache>
                <c:formatCode>General</c:formatCode>
                <c:ptCount val="17"/>
                <c:pt idx="0">
                  <c:v>62</c:v>
                </c:pt>
                <c:pt idx="1">
                  <c:v>17</c:v>
                </c:pt>
                <c:pt idx="2">
                  <c:v>42</c:v>
                </c:pt>
                <c:pt idx="3">
                  <c:v>145</c:v>
                </c:pt>
                <c:pt idx="4">
                  <c:v>175</c:v>
                </c:pt>
                <c:pt idx="5">
                  <c:v>168</c:v>
                </c:pt>
                <c:pt idx="6">
                  <c:v>144</c:v>
                </c:pt>
                <c:pt idx="7">
                  <c:v>93</c:v>
                </c:pt>
                <c:pt idx="8">
                  <c:v>90</c:v>
                </c:pt>
                <c:pt idx="9">
                  <c:v>53</c:v>
                </c:pt>
                <c:pt idx="10">
                  <c:v>44</c:v>
                </c:pt>
                <c:pt idx="11">
                  <c:v>20</c:v>
                </c:pt>
                <c:pt idx="12">
                  <c:v>18</c:v>
                </c:pt>
                <c:pt idx="13">
                  <c:v>5</c:v>
                </c:pt>
                <c:pt idx="14">
                  <c:v>6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56-40EB-8778-35C762913B00}"/>
            </c:ext>
          </c:extLst>
        </c:ser>
        <c:ser>
          <c:idx val="1"/>
          <c:order val="1"/>
          <c:tx>
            <c:strRef>
              <c:f>'wypełnianie pustych komórek'!$Q$192</c:f>
              <c:strCache>
                <c:ptCount val="1"/>
                <c:pt idx="0">
                  <c:v>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komórek'!$O$193:$O$209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komórek'!$Q$193:$Q$209</c:f>
              <c:numCache>
                <c:formatCode>General</c:formatCode>
                <c:ptCount val="17"/>
                <c:pt idx="0">
                  <c:v>51</c:v>
                </c:pt>
                <c:pt idx="1">
                  <c:v>24</c:v>
                </c:pt>
                <c:pt idx="2">
                  <c:v>32</c:v>
                </c:pt>
                <c:pt idx="3">
                  <c:v>84</c:v>
                </c:pt>
                <c:pt idx="4">
                  <c:v>102</c:v>
                </c:pt>
                <c:pt idx="5">
                  <c:v>93</c:v>
                </c:pt>
                <c:pt idx="6">
                  <c:v>84</c:v>
                </c:pt>
                <c:pt idx="7">
                  <c:v>59</c:v>
                </c:pt>
                <c:pt idx="8">
                  <c:v>51</c:v>
                </c:pt>
                <c:pt idx="9">
                  <c:v>28</c:v>
                </c:pt>
                <c:pt idx="10">
                  <c:v>21</c:v>
                </c:pt>
                <c:pt idx="11">
                  <c:v>14</c:v>
                </c:pt>
                <c:pt idx="12">
                  <c:v>9</c:v>
                </c:pt>
                <c:pt idx="13">
                  <c:v>7</c:v>
                </c:pt>
                <c:pt idx="14">
                  <c:v>4</c:v>
                </c:pt>
                <c:pt idx="15">
                  <c:v>1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56-40EB-8778-35C762913B00}"/>
            </c:ext>
          </c:extLst>
        </c:ser>
        <c:ser>
          <c:idx val="2"/>
          <c:order val="2"/>
          <c:tx>
            <c:strRef>
              <c:f>'wypełnianie pustych komórek'!$R$192</c:f>
              <c:strCache>
                <c:ptCount val="1"/>
                <c:pt idx="0">
                  <c:v>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komórek'!$O$193:$O$209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komórek'!$R$193:$R$209</c:f>
              <c:numCache>
                <c:formatCode>General</c:formatCode>
                <c:ptCount val="17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3</c:v>
                </c:pt>
                <c:pt idx="8">
                  <c:v>0</c:v>
                </c:pt>
                <c:pt idx="9">
                  <c:v>5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56-40EB-8778-35C762913B00}"/>
            </c:ext>
          </c:extLst>
        </c:ser>
        <c:ser>
          <c:idx val="3"/>
          <c:order val="3"/>
          <c:tx>
            <c:strRef>
              <c:f>'wypełnianie pustych komórek'!$S$192</c:f>
              <c:strCache>
                <c:ptCount val="1"/>
                <c:pt idx="0">
                  <c:v>F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komórek'!$O$193:$O$209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komórek'!$S$193:$S$209</c:f>
              <c:numCache>
                <c:formatCode>General</c:formatCode>
                <c:ptCount val="17"/>
                <c:pt idx="0">
                  <c:v>115</c:v>
                </c:pt>
                <c:pt idx="1">
                  <c:v>42</c:v>
                </c:pt>
                <c:pt idx="2">
                  <c:v>75</c:v>
                </c:pt>
                <c:pt idx="3">
                  <c:v>233</c:v>
                </c:pt>
                <c:pt idx="4">
                  <c:v>278</c:v>
                </c:pt>
                <c:pt idx="5">
                  <c:v>263</c:v>
                </c:pt>
                <c:pt idx="6">
                  <c:v>229</c:v>
                </c:pt>
                <c:pt idx="7">
                  <c:v>155</c:v>
                </c:pt>
                <c:pt idx="8">
                  <c:v>141</c:v>
                </c:pt>
                <c:pt idx="9">
                  <c:v>86</c:v>
                </c:pt>
                <c:pt idx="10">
                  <c:v>66</c:v>
                </c:pt>
                <c:pt idx="11">
                  <c:v>34</c:v>
                </c:pt>
                <c:pt idx="12">
                  <c:v>27</c:v>
                </c:pt>
                <c:pt idx="13">
                  <c:v>12</c:v>
                </c:pt>
                <c:pt idx="14">
                  <c:v>10</c:v>
                </c:pt>
                <c:pt idx="15">
                  <c:v>1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E56-40EB-8778-35C762913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552383"/>
        <c:axId val="959388319"/>
      </c:lineChart>
      <c:catAx>
        <c:axId val="1335552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59388319"/>
        <c:crosses val="autoZero"/>
        <c:auto val="1"/>
        <c:lblAlgn val="ctr"/>
        <c:lblOffset val="100"/>
        <c:noMultiLvlLbl val="0"/>
      </c:catAx>
      <c:valAx>
        <c:axId val="959388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35552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'wypełnianie pustych komórek'!$AA$152</c:f>
              <c:strCache>
                <c:ptCount val="1"/>
                <c:pt idx="0">
                  <c:v>FALSE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'wypełnianie pustych komórek'!$Z$153:$Z$169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komórek'!$AA$153:$AA$169</c:f>
              <c:numCache>
                <c:formatCode>General</c:formatCode>
                <c:ptCount val="17"/>
                <c:pt idx="0">
                  <c:v>144</c:v>
                </c:pt>
                <c:pt idx="1">
                  <c:v>103</c:v>
                </c:pt>
                <c:pt idx="2">
                  <c:v>209</c:v>
                </c:pt>
                <c:pt idx="3">
                  <c:v>563</c:v>
                </c:pt>
                <c:pt idx="4">
                  <c:v>731</c:v>
                </c:pt>
                <c:pt idx="5">
                  <c:v>370</c:v>
                </c:pt>
                <c:pt idx="6">
                  <c:v>254</c:v>
                </c:pt>
                <c:pt idx="7">
                  <c:v>258</c:v>
                </c:pt>
                <c:pt idx="8">
                  <c:v>182</c:v>
                </c:pt>
                <c:pt idx="9">
                  <c:v>131</c:v>
                </c:pt>
                <c:pt idx="10">
                  <c:v>102</c:v>
                </c:pt>
                <c:pt idx="11">
                  <c:v>60</c:v>
                </c:pt>
                <c:pt idx="12">
                  <c:v>49</c:v>
                </c:pt>
                <c:pt idx="13">
                  <c:v>13</c:v>
                </c:pt>
                <c:pt idx="14">
                  <c:v>9</c:v>
                </c:pt>
                <c:pt idx="15">
                  <c:v>4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F9-4C23-8188-798A85C7E6FF}"/>
            </c:ext>
          </c:extLst>
        </c:ser>
        <c:ser>
          <c:idx val="1"/>
          <c:order val="1"/>
          <c:tx>
            <c:strRef>
              <c:f>'wypełnianie pustych komórek'!$AB$152</c:f>
              <c:strCache>
                <c:ptCount val="1"/>
                <c:pt idx="0">
                  <c:v>TRUE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'wypełnianie pustych komórek'!$Z$153:$Z$169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komórek'!$AB$153:$AB$169</c:f>
              <c:numCache>
                <c:formatCode>General</c:formatCode>
                <c:ptCount val="17"/>
                <c:pt idx="0">
                  <c:v>201</c:v>
                </c:pt>
                <c:pt idx="1">
                  <c:v>60</c:v>
                </c:pt>
                <c:pt idx="2">
                  <c:v>156</c:v>
                </c:pt>
                <c:pt idx="3">
                  <c:v>239</c:v>
                </c:pt>
                <c:pt idx="4">
                  <c:v>225</c:v>
                </c:pt>
                <c:pt idx="5">
                  <c:v>134</c:v>
                </c:pt>
                <c:pt idx="6">
                  <c:v>93</c:v>
                </c:pt>
                <c:pt idx="7">
                  <c:v>88</c:v>
                </c:pt>
                <c:pt idx="8">
                  <c:v>59</c:v>
                </c:pt>
                <c:pt idx="9">
                  <c:v>51</c:v>
                </c:pt>
                <c:pt idx="10">
                  <c:v>28</c:v>
                </c:pt>
                <c:pt idx="11">
                  <c:v>23</c:v>
                </c:pt>
                <c:pt idx="12">
                  <c:v>16</c:v>
                </c:pt>
                <c:pt idx="13">
                  <c:v>5</c:v>
                </c:pt>
                <c:pt idx="14">
                  <c:v>1</c:v>
                </c:pt>
                <c:pt idx="15">
                  <c:v>1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F9-4C23-8188-798A85C7E6FF}"/>
            </c:ext>
          </c:extLst>
        </c:ser>
        <c:ser>
          <c:idx val="2"/>
          <c:order val="2"/>
          <c:tx>
            <c:strRef>
              <c:f>'wypełnianie pustych komórek'!$AC$152</c:f>
              <c:strCache>
                <c:ptCount val="1"/>
                <c:pt idx="0">
                  <c:v>no data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'wypełnianie pustych komórek'!$Z$153:$Z$169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komórek'!$AC$153:$AC$169</c:f>
              <c:numCache>
                <c:formatCode>General</c:formatCode>
                <c:ptCount val="17"/>
                <c:pt idx="0">
                  <c:v>12</c:v>
                </c:pt>
                <c:pt idx="1">
                  <c:v>3</c:v>
                </c:pt>
                <c:pt idx="2">
                  <c:v>3</c:v>
                </c:pt>
                <c:pt idx="3">
                  <c:v>9</c:v>
                </c:pt>
                <c:pt idx="4">
                  <c:v>6</c:v>
                </c:pt>
                <c:pt idx="5">
                  <c:v>4</c:v>
                </c:pt>
                <c:pt idx="6">
                  <c:v>5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3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F9-4C23-8188-798A85C7E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5565343"/>
        <c:axId val="1208180207"/>
      </c:barChart>
      <c:catAx>
        <c:axId val="1335565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08180207"/>
        <c:crosses val="autoZero"/>
        <c:auto val="1"/>
        <c:lblAlgn val="ctr"/>
        <c:lblOffset val="100"/>
        <c:noMultiLvlLbl val="0"/>
      </c:catAx>
      <c:valAx>
        <c:axId val="120818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3556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'wypełnianie pustych komórek'!$AA$172</c:f>
              <c:strCache>
                <c:ptCount val="1"/>
                <c:pt idx="0">
                  <c:v>FALSE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'wypełnianie pustych komórek'!$Z$173:$Z$189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komórek'!$AA$173:$AA$189</c:f>
              <c:numCache>
                <c:formatCode>General</c:formatCode>
                <c:ptCount val="17"/>
                <c:pt idx="0">
                  <c:v>18</c:v>
                </c:pt>
                <c:pt idx="1">
                  <c:v>11</c:v>
                </c:pt>
                <c:pt idx="2">
                  <c:v>17</c:v>
                </c:pt>
                <c:pt idx="3">
                  <c:v>52</c:v>
                </c:pt>
                <c:pt idx="4">
                  <c:v>95</c:v>
                </c:pt>
                <c:pt idx="5">
                  <c:v>260</c:v>
                </c:pt>
                <c:pt idx="6">
                  <c:v>195</c:v>
                </c:pt>
                <c:pt idx="7">
                  <c:v>183</c:v>
                </c:pt>
                <c:pt idx="8">
                  <c:v>124</c:v>
                </c:pt>
                <c:pt idx="9">
                  <c:v>85</c:v>
                </c:pt>
                <c:pt idx="10">
                  <c:v>62</c:v>
                </c:pt>
                <c:pt idx="11">
                  <c:v>51</c:v>
                </c:pt>
                <c:pt idx="12">
                  <c:v>25</c:v>
                </c:pt>
                <c:pt idx="13">
                  <c:v>10</c:v>
                </c:pt>
                <c:pt idx="14">
                  <c:v>4</c:v>
                </c:pt>
                <c:pt idx="15">
                  <c:v>4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50-4767-B7DC-2AC01E5C5F6A}"/>
            </c:ext>
          </c:extLst>
        </c:ser>
        <c:ser>
          <c:idx val="1"/>
          <c:order val="1"/>
          <c:tx>
            <c:strRef>
              <c:f>'wypełnianie pustych komórek'!$AB$172</c:f>
              <c:strCache>
                <c:ptCount val="1"/>
                <c:pt idx="0">
                  <c:v>TRUE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'wypełnianie pustych komórek'!$Z$173:$Z$189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komórek'!$AB$173:$AB$189</c:f>
              <c:numCache>
                <c:formatCode>General</c:formatCode>
                <c:ptCount val="17"/>
                <c:pt idx="0">
                  <c:v>7</c:v>
                </c:pt>
                <c:pt idx="1">
                  <c:v>0</c:v>
                </c:pt>
                <c:pt idx="2">
                  <c:v>57</c:v>
                </c:pt>
                <c:pt idx="3">
                  <c:v>93</c:v>
                </c:pt>
                <c:pt idx="4">
                  <c:v>120</c:v>
                </c:pt>
                <c:pt idx="5">
                  <c:v>171</c:v>
                </c:pt>
                <c:pt idx="6">
                  <c:v>119</c:v>
                </c:pt>
                <c:pt idx="7">
                  <c:v>96</c:v>
                </c:pt>
                <c:pt idx="8">
                  <c:v>70</c:v>
                </c:pt>
                <c:pt idx="9">
                  <c:v>60</c:v>
                </c:pt>
                <c:pt idx="10">
                  <c:v>45</c:v>
                </c:pt>
                <c:pt idx="11">
                  <c:v>39</c:v>
                </c:pt>
                <c:pt idx="12">
                  <c:v>17</c:v>
                </c:pt>
                <c:pt idx="13">
                  <c:v>6</c:v>
                </c:pt>
                <c:pt idx="14">
                  <c:v>3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50-4767-B7DC-2AC01E5C5F6A}"/>
            </c:ext>
          </c:extLst>
        </c:ser>
        <c:ser>
          <c:idx val="2"/>
          <c:order val="2"/>
          <c:tx>
            <c:strRef>
              <c:f>'wypełnianie pustych komórek'!$AC$172</c:f>
              <c:strCache>
                <c:ptCount val="1"/>
                <c:pt idx="0">
                  <c:v>no data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'wypełnianie pustych komórek'!$Z$173:$Z$189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komórek'!$AC$173:$AC$189</c:f>
              <c:numCache>
                <c:formatCode>General</c:formatCode>
                <c:ptCount val="17"/>
                <c:pt idx="0">
                  <c:v>2</c:v>
                </c:pt>
                <c:pt idx="1">
                  <c:v>0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50-4767-B7DC-2AC01E5C5F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497423"/>
        <c:axId val="1317933887"/>
      </c:barChart>
      <c:catAx>
        <c:axId val="1341497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17933887"/>
        <c:crosses val="autoZero"/>
        <c:auto val="1"/>
        <c:lblAlgn val="ctr"/>
        <c:lblOffset val="100"/>
        <c:noMultiLvlLbl val="0"/>
      </c:catAx>
      <c:valAx>
        <c:axId val="1317933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41497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'wypełnianie pustych komórek'!$AA$192</c:f>
              <c:strCache>
                <c:ptCount val="1"/>
                <c:pt idx="0">
                  <c:v>FALSE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'wypełnianie pustych komórek'!$Z$193:$Z$209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komórek'!$AA$193:$AA$209</c:f>
              <c:numCache>
                <c:formatCode>General</c:formatCode>
                <c:ptCount val="17"/>
                <c:pt idx="0">
                  <c:v>62</c:v>
                </c:pt>
                <c:pt idx="1">
                  <c:v>17</c:v>
                </c:pt>
                <c:pt idx="2">
                  <c:v>42</c:v>
                </c:pt>
                <c:pt idx="3">
                  <c:v>145</c:v>
                </c:pt>
                <c:pt idx="4">
                  <c:v>175</c:v>
                </c:pt>
                <c:pt idx="5">
                  <c:v>168</c:v>
                </c:pt>
                <c:pt idx="6">
                  <c:v>144</c:v>
                </c:pt>
                <c:pt idx="7">
                  <c:v>93</c:v>
                </c:pt>
                <c:pt idx="8">
                  <c:v>90</c:v>
                </c:pt>
                <c:pt idx="9">
                  <c:v>53</c:v>
                </c:pt>
                <c:pt idx="10">
                  <c:v>44</c:v>
                </c:pt>
                <c:pt idx="11">
                  <c:v>20</c:v>
                </c:pt>
                <c:pt idx="12">
                  <c:v>18</c:v>
                </c:pt>
                <c:pt idx="13">
                  <c:v>5</c:v>
                </c:pt>
                <c:pt idx="14">
                  <c:v>6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33-4AC6-88CC-2D312C53948D}"/>
            </c:ext>
          </c:extLst>
        </c:ser>
        <c:ser>
          <c:idx val="1"/>
          <c:order val="1"/>
          <c:tx>
            <c:strRef>
              <c:f>'wypełnianie pustych komórek'!$AB$192</c:f>
              <c:strCache>
                <c:ptCount val="1"/>
                <c:pt idx="0">
                  <c:v>TRUE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'wypełnianie pustych komórek'!$Z$193:$Z$209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komórek'!$AB$193:$AB$209</c:f>
              <c:numCache>
                <c:formatCode>General</c:formatCode>
                <c:ptCount val="17"/>
                <c:pt idx="0">
                  <c:v>51</c:v>
                </c:pt>
                <c:pt idx="1">
                  <c:v>24</c:v>
                </c:pt>
                <c:pt idx="2">
                  <c:v>32</c:v>
                </c:pt>
                <c:pt idx="3">
                  <c:v>84</c:v>
                </c:pt>
                <c:pt idx="4">
                  <c:v>102</c:v>
                </c:pt>
                <c:pt idx="5">
                  <c:v>93</c:v>
                </c:pt>
                <c:pt idx="6">
                  <c:v>84</c:v>
                </c:pt>
                <c:pt idx="7">
                  <c:v>59</c:v>
                </c:pt>
                <c:pt idx="8">
                  <c:v>51</c:v>
                </c:pt>
                <c:pt idx="9">
                  <c:v>28</c:v>
                </c:pt>
                <c:pt idx="10">
                  <c:v>21</c:v>
                </c:pt>
                <c:pt idx="11">
                  <c:v>14</c:v>
                </c:pt>
                <c:pt idx="12">
                  <c:v>9</c:v>
                </c:pt>
                <c:pt idx="13">
                  <c:v>7</c:v>
                </c:pt>
                <c:pt idx="14">
                  <c:v>4</c:v>
                </c:pt>
                <c:pt idx="15">
                  <c:v>1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33-4AC6-88CC-2D312C53948D}"/>
            </c:ext>
          </c:extLst>
        </c:ser>
        <c:ser>
          <c:idx val="2"/>
          <c:order val="2"/>
          <c:tx>
            <c:strRef>
              <c:f>'wypełnianie pustych komórek'!$AC$192</c:f>
              <c:strCache>
                <c:ptCount val="1"/>
                <c:pt idx="0">
                  <c:v>no data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'wypełnianie pustych komórek'!$Z$193:$Z$209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komórek'!$AC$193:$AC$209</c:f>
              <c:numCache>
                <c:formatCode>General</c:formatCode>
                <c:ptCount val="17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3</c:v>
                </c:pt>
                <c:pt idx="8">
                  <c:v>0</c:v>
                </c:pt>
                <c:pt idx="9">
                  <c:v>5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33-4AC6-88CC-2D312C53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515663"/>
        <c:axId val="1056914943"/>
      </c:barChart>
      <c:catAx>
        <c:axId val="1341515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56914943"/>
        <c:crosses val="autoZero"/>
        <c:auto val="1"/>
        <c:lblAlgn val="ctr"/>
        <c:lblOffset val="100"/>
        <c:noMultiLvlLbl val="0"/>
      </c:catAx>
      <c:valAx>
        <c:axId val="105691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41515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Arkusz1!$P$6</c:f>
              <c:strCache>
                <c:ptCount val="1"/>
                <c:pt idx="0">
                  <c:v>no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Arkusz1!$Q$5:$V$5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Arkusz1!$Q$6:$V$6</c:f>
              <c:numCache>
                <c:formatCode>0</c:formatCode>
                <c:ptCount val="6"/>
                <c:pt idx="0">
                  <c:v>131.10526315789474</c:v>
                </c:pt>
                <c:pt idx="1">
                  <c:v>86.21052631578948</c:v>
                </c:pt>
                <c:pt idx="2">
                  <c:v>113.27368421052631</c:v>
                </c:pt>
                <c:pt idx="3">
                  <c:v>120.01052631578948</c:v>
                </c:pt>
                <c:pt idx="4">
                  <c:v>107.62105263157895</c:v>
                </c:pt>
                <c:pt idx="5">
                  <c:v>558.22105263157891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E6-4065-B700-238143989726}"/>
            </c:ext>
          </c:extLst>
        </c:ser>
        <c:ser>
          <c:idx val="1"/>
          <c:order val="1"/>
          <c:tx>
            <c:strRef>
              <c:f>Arkusz1!$P$7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Arkusz1!$Q$5:$V$5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Arkusz1!$Q$7:$V$7</c:f>
              <c:numCache>
                <c:formatCode>0</c:formatCode>
                <c:ptCount val="6"/>
                <c:pt idx="0">
                  <c:v>188.68939393939394</c:v>
                </c:pt>
                <c:pt idx="1">
                  <c:v>192.53282828282829</c:v>
                </c:pt>
                <c:pt idx="2">
                  <c:v>210.6010101010101</c:v>
                </c:pt>
                <c:pt idx="3">
                  <c:v>198.92424242424244</c:v>
                </c:pt>
                <c:pt idx="4">
                  <c:v>202.67676767676767</c:v>
                </c:pt>
                <c:pt idx="5">
                  <c:v>993.42424242424238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E6-4065-B700-238143989726}"/>
            </c:ext>
          </c:extLst>
        </c:ser>
        <c:ser>
          <c:idx val="2"/>
          <c:order val="2"/>
          <c:tx>
            <c:strRef>
              <c:f>Arkusz1!$P$8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Arkusz1!$Q$5:$V$5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Arkusz1!$Q$8:$V$8</c:f>
              <c:numCache>
                <c:formatCode>0</c:formatCode>
                <c:ptCount val="6"/>
                <c:pt idx="0">
                  <c:v>213.41955069823922</c:v>
                </c:pt>
                <c:pt idx="1">
                  <c:v>207.48573163327262</c:v>
                </c:pt>
                <c:pt idx="2">
                  <c:v>203.83424408014571</c:v>
                </c:pt>
                <c:pt idx="3">
                  <c:v>204.94414086217364</c:v>
                </c:pt>
                <c:pt idx="4">
                  <c:v>216.32422586520948</c:v>
                </c:pt>
                <c:pt idx="5">
                  <c:v>1046.0078931390408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E6-4065-B700-238143989726}"/>
            </c:ext>
          </c:extLst>
        </c:ser>
        <c:ser>
          <c:idx val="3"/>
          <c:order val="3"/>
          <c:tx>
            <c:strRef>
              <c:f>Arkusz1!$P$9</c:f>
              <c:strCache>
                <c:ptCount val="1"/>
                <c:pt idx="0">
                  <c:v>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Arkusz1!$Q$5:$V$5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Arkusz1!$Q$9:$V$9</c:f>
              <c:numCache>
                <c:formatCode>0</c:formatCode>
                <c:ptCount val="6"/>
                <c:pt idx="0">
                  <c:v>71.439624853458383</c:v>
                </c:pt>
                <c:pt idx="1">
                  <c:v>78.076592418913634</c:v>
                </c:pt>
                <c:pt idx="2">
                  <c:v>69.087143415396639</c:v>
                </c:pt>
                <c:pt idx="3">
                  <c:v>87.917936694021108</c:v>
                </c:pt>
                <c:pt idx="4">
                  <c:v>74.513872606486913</c:v>
                </c:pt>
                <c:pt idx="5">
                  <c:v>381.03516998827666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E6-4065-B700-238143989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516623"/>
        <c:axId val="1307581503"/>
      </c:barChart>
      <c:catAx>
        <c:axId val="134151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07581503"/>
        <c:crosses val="autoZero"/>
        <c:auto val="1"/>
        <c:lblAlgn val="ctr"/>
        <c:lblOffset val="100"/>
        <c:noMultiLvlLbl val="0"/>
      </c:catAx>
      <c:valAx>
        <c:axId val="130758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41516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Arkusz1!$Q$14</c:f>
              <c:strCache>
                <c:ptCount val="1"/>
                <c:pt idx="0">
                  <c:v>RoomService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Arkusz1!$P$15:$P$21</c:f>
              <c:strCache>
                <c:ptCount val="7"/>
                <c:pt idx="0">
                  <c:v>no data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  <c:pt idx="5">
                  <c:v>E</c:v>
                </c:pt>
                <c:pt idx="6">
                  <c:v>T</c:v>
                </c:pt>
              </c:strCache>
            </c:strRef>
          </c:cat>
          <c:val>
            <c:numRef>
              <c:f>Arkusz1!$Q$15:$Q$21</c:f>
              <c:numCache>
                <c:formatCode>0</c:formatCode>
                <c:ptCount val="7"/>
                <c:pt idx="0">
                  <c:v>455.1639344262295</c:v>
                </c:pt>
                <c:pt idx="1">
                  <c:v>133.0390625</c:v>
                </c:pt>
                <c:pt idx="2">
                  <c:v>84.148908857509625</c:v>
                </c:pt>
                <c:pt idx="3">
                  <c:v>180.07754010695186</c:v>
                </c:pt>
                <c:pt idx="4">
                  <c:v>139.9476439790576</c:v>
                </c:pt>
                <c:pt idx="5">
                  <c:v>147.86131386861314</c:v>
                </c:pt>
                <c:pt idx="6">
                  <c:v>427.2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AD-4813-9AE8-DC05B6E06A10}"/>
            </c:ext>
          </c:extLst>
        </c:ser>
        <c:ser>
          <c:idx val="1"/>
          <c:order val="1"/>
          <c:tx>
            <c:strRef>
              <c:f>Arkusz1!$R$14</c:f>
              <c:strCache>
                <c:ptCount val="1"/>
                <c:pt idx="0">
                  <c:v>FoodCourt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Arkusz1!$P$15:$P$21</c:f>
              <c:strCache>
                <c:ptCount val="7"/>
                <c:pt idx="0">
                  <c:v>no data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  <c:pt idx="5">
                  <c:v>E</c:v>
                </c:pt>
                <c:pt idx="6">
                  <c:v>T</c:v>
                </c:pt>
              </c:strCache>
            </c:strRef>
          </c:cat>
          <c:val>
            <c:numRef>
              <c:f>Arkusz1!$R$15:$R$21</c:f>
              <c:numCache>
                <c:formatCode>0</c:formatCode>
                <c:ptCount val="7"/>
                <c:pt idx="0">
                  <c:v>1275.950819672131</c:v>
                </c:pt>
                <c:pt idx="1">
                  <c:v>1541.5390625</c:v>
                </c:pt>
                <c:pt idx="2">
                  <c:v>1238.5558408215661</c:v>
                </c:pt>
                <c:pt idx="3">
                  <c:v>1789.340909090909</c:v>
                </c:pt>
                <c:pt idx="4">
                  <c:v>1304.7748691099475</c:v>
                </c:pt>
                <c:pt idx="5">
                  <c:v>1037.4452554744526</c:v>
                </c:pt>
                <c:pt idx="6">
                  <c:v>1397.4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AD-4813-9AE8-DC05B6E06A10}"/>
            </c:ext>
          </c:extLst>
        </c:ser>
        <c:ser>
          <c:idx val="2"/>
          <c:order val="2"/>
          <c:tx>
            <c:strRef>
              <c:f>Arkusz1!$S$14</c:f>
              <c:strCache>
                <c:ptCount val="1"/>
                <c:pt idx="0">
                  <c:v>ShoppingMall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Arkusz1!$P$15:$P$21</c:f>
              <c:strCache>
                <c:ptCount val="7"/>
                <c:pt idx="0">
                  <c:v>no data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  <c:pt idx="5">
                  <c:v>E</c:v>
                </c:pt>
                <c:pt idx="6">
                  <c:v>T</c:v>
                </c:pt>
              </c:strCache>
            </c:strRef>
          </c:cat>
          <c:val>
            <c:numRef>
              <c:f>Arkusz1!$S$15:$S$21</c:f>
              <c:numCache>
                <c:formatCode>0</c:formatCode>
                <c:ptCount val="7"/>
                <c:pt idx="0">
                  <c:v>11.704918032786885</c:v>
                </c:pt>
                <c:pt idx="1">
                  <c:v>110.0625</c:v>
                </c:pt>
                <c:pt idx="2">
                  <c:v>149.08344030808729</c:v>
                </c:pt>
                <c:pt idx="3">
                  <c:v>171.11096256684493</c:v>
                </c:pt>
                <c:pt idx="4">
                  <c:v>92.434554973821989</c:v>
                </c:pt>
                <c:pt idx="5">
                  <c:v>184.39416058394161</c:v>
                </c:pt>
                <c:pt idx="6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AD-4813-9AE8-DC05B6E06A10}"/>
            </c:ext>
          </c:extLst>
        </c:ser>
        <c:ser>
          <c:idx val="3"/>
          <c:order val="3"/>
          <c:tx>
            <c:strRef>
              <c:f>Arkusz1!$T$14</c:f>
              <c:strCache>
                <c:ptCount val="1"/>
                <c:pt idx="0">
                  <c:v>Spa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Arkusz1!$P$15:$P$21</c:f>
              <c:strCache>
                <c:ptCount val="7"/>
                <c:pt idx="0">
                  <c:v>no data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  <c:pt idx="5">
                  <c:v>E</c:v>
                </c:pt>
                <c:pt idx="6">
                  <c:v>T</c:v>
                </c:pt>
              </c:strCache>
            </c:strRef>
          </c:cat>
          <c:val>
            <c:numRef>
              <c:f>Arkusz1!$T$15:$T$21</c:f>
              <c:numCache>
                <c:formatCode>0</c:formatCode>
                <c:ptCount val="7"/>
                <c:pt idx="0">
                  <c:v>1378.377049180328</c:v>
                </c:pt>
                <c:pt idx="1">
                  <c:v>693.25</c:v>
                </c:pt>
                <c:pt idx="2">
                  <c:v>714.46854942233631</c:v>
                </c:pt>
                <c:pt idx="3">
                  <c:v>904.17513368983953</c:v>
                </c:pt>
                <c:pt idx="4">
                  <c:v>891.23560209424079</c:v>
                </c:pt>
                <c:pt idx="5">
                  <c:v>916.87591240875918</c:v>
                </c:pt>
                <c:pt idx="6">
                  <c:v>2008.4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AD-4813-9AE8-DC05B6E06A10}"/>
            </c:ext>
          </c:extLst>
        </c:ser>
        <c:ser>
          <c:idx val="4"/>
          <c:order val="4"/>
          <c:tx>
            <c:strRef>
              <c:f>Arkusz1!$U$14</c:f>
              <c:strCache>
                <c:ptCount val="1"/>
                <c:pt idx="0">
                  <c:v>VRDeck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Arkusz1!$P$15:$P$21</c:f>
              <c:strCache>
                <c:ptCount val="7"/>
                <c:pt idx="0">
                  <c:v>no data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  <c:pt idx="5">
                  <c:v>E</c:v>
                </c:pt>
                <c:pt idx="6">
                  <c:v>T</c:v>
                </c:pt>
              </c:strCache>
            </c:strRef>
          </c:cat>
          <c:val>
            <c:numRef>
              <c:f>Arkusz1!$U$15:$U$21</c:f>
              <c:numCache>
                <c:formatCode>0</c:formatCode>
                <c:ptCount val="7"/>
                <c:pt idx="0">
                  <c:v>575.44262295081967</c:v>
                </c:pt>
                <c:pt idx="1">
                  <c:v>924.4140625</c:v>
                </c:pt>
                <c:pt idx="2">
                  <c:v>741.57637997432607</c:v>
                </c:pt>
                <c:pt idx="3">
                  <c:v>1061.5855614973261</c:v>
                </c:pt>
                <c:pt idx="4">
                  <c:v>588.50261780104711</c:v>
                </c:pt>
                <c:pt idx="5">
                  <c:v>819.47445255474452</c:v>
                </c:pt>
                <c:pt idx="6">
                  <c:v>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AD-4813-9AE8-DC05B6E06A10}"/>
            </c:ext>
          </c:extLst>
        </c:ser>
        <c:ser>
          <c:idx val="5"/>
          <c:order val="5"/>
          <c:tx>
            <c:strRef>
              <c:f>Arkusz1!$V$14</c:f>
              <c:strCache>
                <c:ptCount val="1"/>
                <c:pt idx="0">
                  <c:v>Sum_of_exp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Arkusz1!$P$15:$P$21</c:f>
              <c:strCache>
                <c:ptCount val="7"/>
                <c:pt idx="0">
                  <c:v>no data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  <c:pt idx="5">
                  <c:v>E</c:v>
                </c:pt>
                <c:pt idx="6">
                  <c:v>T</c:v>
                </c:pt>
              </c:strCache>
            </c:strRef>
          </c:cat>
          <c:val>
            <c:numRef>
              <c:f>Arkusz1!$V$15:$V$21</c:f>
              <c:numCache>
                <c:formatCode>0</c:formatCode>
                <c:ptCount val="7"/>
                <c:pt idx="0">
                  <c:v>3696.6393442622953</c:v>
                </c:pt>
                <c:pt idx="1">
                  <c:v>3402.3046875</c:v>
                </c:pt>
                <c:pt idx="2">
                  <c:v>2927.8331193838253</c:v>
                </c:pt>
                <c:pt idx="3">
                  <c:v>4106.2901069518721</c:v>
                </c:pt>
                <c:pt idx="4">
                  <c:v>3016.8952879581152</c:v>
                </c:pt>
                <c:pt idx="5">
                  <c:v>3106.0510948905107</c:v>
                </c:pt>
                <c:pt idx="6">
                  <c:v>4716.3999999999996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DAD-4813-9AE8-DC05B6E06A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5544703"/>
        <c:axId val="1056917919"/>
      </c:barChart>
      <c:catAx>
        <c:axId val="1335544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56917919"/>
        <c:crosses val="autoZero"/>
        <c:auto val="1"/>
        <c:lblAlgn val="ctr"/>
        <c:lblOffset val="100"/>
        <c:noMultiLvlLbl val="0"/>
      </c:catAx>
      <c:valAx>
        <c:axId val="1056917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35544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Arkusz1!$P$27</c:f>
              <c:strCache>
                <c:ptCount val="1"/>
                <c:pt idx="0">
                  <c:v>no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Arkusz1!$Q$26:$V$26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Arkusz1!$Q$27:$V$27</c:f>
              <c:numCache>
                <c:formatCode>0</c:formatCode>
                <c:ptCount val="6"/>
                <c:pt idx="0">
                  <c:v>661.10810810810813</c:v>
                </c:pt>
                <c:pt idx="1">
                  <c:v>30.864864864864863</c:v>
                </c:pt>
                <c:pt idx="2">
                  <c:v>383.86486486486484</c:v>
                </c:pt>
                <c:pt idx="3">
                  <c:v>85.621621621621628</c:v>
                </c:pt>
                <c:pt idx="4">
                  <c:v>85.405405405405403</c:v>
                </c:pt>
                <c:pt idx="5">
                  <c:v>1246.8648648648648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DD-4C06-BA76-FF293AC71911}"/>
            </c:ext>
          </c:extLst>
        </c:ser>
        <c:ser>
          <c:idx val="1"/>
          <c:order val="1"/>
          <c:tx>
            <c:strRef>
              <c:f>Arkusz1!$P$28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Arkusz1!$Q$26:$V$26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Arkusz1!$Q$28:$V$28</c:f>
              <c:numCache>
                <c:formatCode>0</c:formatCode>
                <c:ptCount val="6"/>
                <c:pt idx="0">
                  <c:v>1006.1289198606272</c:v>
                </c:pt>
                <c:pt idx="1">
                  <c:v>100.29616724738676</c:v>
                </c:pt>
                <c:pt idx="2">
                  <c:v>447.25783972125436</c:v>
                </c:pt>
                <c:pt idx="3">
                  <c:v>174.39372822299651</c:v>
                </c:pt>
                <c:pt idx="4">
                  <c:v>77.372822299651574</c:v>
                </c:pt>
                <c:pt idx="5">
                  <c:v>1805.4494773519164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DD-4C06-BA76-FF293AC71911}"/>
            </c:ext>
          </c:extLst>
        </c:ser>
        <c:ser>
          <c:idx val="2"/>
          <c:order val="2"/>
          <c:tx>
            <c:strRef>
              <c:f>Arkusz1!$P$29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Arkusz1!$Q$26:$V$26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Arkusz1!$Q$29:$V$29</c:f>
              <c:numCache>
                <c:formatCode>0</c:formatCode>
                <c:ptCount val="6"/>
                <c:pt idx="0">
                  <c:v>512.3451327433628</c:v>
                </c:pt>
                <c:pt idx="1">
                  <c:v>35.601769911504427</c:v>
                </c:pt>
                <c:pt idx="2">
                  <c:v>264.19469026548671</c:v>
                </c:pt>
                <c:pt idx="3">
                  <c:v>82.209439528023594</c:v>
                </c:pt>
                <c:pt idx="4">
                  <c:v>46.061946902654867</c:v>
                </c:pt>
                <c:pt idx="5">
                  <c:v>940.4129793510325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DD-4C06-BA76-FF293AC71911}"/>
            </c:ext>
          </c:extLst>
        </c:ser>
        <c:ser>
          <c:idx val="3"/>
          <c:order val="3"/>
          <c:tx>
            <c:strRef>
              <c:f>Arkusz1!$P$30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Arkusz1!$Q$26:$V$26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Arkusz1!$Q$30:$V$30</c:f>
              <c:numCache>
                <c:formatCode>0</c:formatCode>
                <c:ptCount val="6"/>
                <c:pt idx="0">
                  <c:v>429.6469049694856</c:v>
                </c:pt>
                <c:pt idx="1">
                  <c:v>48.958151700087186</c:v>
                </c:pt>
                <c:pt idx="2">
                  <c:v>277.99825632083696</c:v>
                </c:pt>
                <c:pt idx="3">
                  <c:v>98.948561464690499</c:v>
                </c:pt>
                <c:pt idx="4">
                  <c:v>36.40453356582389</c:v>
                </c:pt>
                <c:pt idx="5">
                  <c:v>891.95640802092419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DD-4C06-BA76-FF293AC719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5535103"/>
        <c:axId val="1208180207"/>
      </c:barChart>
      <c:catAx>
        <c:axId val="1335535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08180207"/>
        <c:crosses val="autoZero"/>
        <c:auto val="1"/>
        <c:lblAlgn val="ctr"/>
        <c:lblOffset val="100"/>
        <c:noMultiLvlLbl val="0"/>
      </c:catAx>
      <c:valAx>
        <c:axId val="120818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355351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Arkusz1!$A$5</c:f>
              <c:strCache>
                <c:ptCount val="1"/>
                <c:pt idx="0">
                  <c:v>no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Arkusz1!$B$4:$G$4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Arkusz1!$B$5:$G$5</c:f>
              <c:numCache>
                <c:formatCode>0</c:formatCode>
                <c:ptCount val="6"/>
                <c:pt idx="0">
                  <c:v>187.93137254901961</c:v>
                </c:pt>
                <c:pt idx="1">
                  <c:v>184.68627450980392</c:v>
                </c:pt>
                <c:pt idx="2">
                  <c:v>148.93137254901961</c:v>
                </c:pt>
                <c:pt idx="3">
                  <c:v>156.83333333333334</c:v>
                </c:pt>
                <c:pt idx="4">
                  <c:v>147.0392156862745</c:v>
                </c:pt>
                <c:pt idx="5">
                  <c:v>825.42156862745094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C4-4185-B4AE-EB217EAD6910}"/>
            </c:ext>
          </c:extLst>
        </c:ser>
        <c:ser>
          <c:idx val="1"/>
          <c:order val="1"/>
          <c:tx>
            <c:strRef>
              <c:f>Arkusz1!$A$6</c:f>
              <c:strCache>
                <c:ptCount val="1"/>
                <c:pt idx="0">
                  <c:v>55 Cancri 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Arkusz1!$B$4:$G$4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Arkusz1!$B$6:$G$6</c:f>
              <c:numCache>
                <c:formatCode>0</c:formatCode>
                <c:ptCount val="6"/>
                <c:pt idx="0">
                  <c:v>141.94691535150645</c:v>
                </c:pt>
                <c:pt idx="1">
                  <c:v>121.82783357245337</c:v>
                </c:pt>
                <c:pt idx="2">
                  <c:v>126.40028694404592</c:v>
                </c:pt>
                <c:pt idx="3">
                  <c:v>123.88522238163559</c:v>
                </c:pt>
                <c:pt idx="4">
                  <c:v>105.71449067431851</c:v>
                </c:pt>
                <c:pt idx="5">
                  <c:v>619.77474892395981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C4-4185-B4AE-EB217EAD6910}"/>
            </c:ext>
          </c:extLst>
        </c:ser>
        <c:ser>
          <c:idx val="2"/>
          <c:order val="2"/>
          <c:tx>
            <c:strRef>
              <c:f>Arkusz1!$A$7</c:f>
              <c:strCache>
                <c:ptCount val="1"/>
                <c:pt idx="0">
                  <c:v>PSO J318.5-22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Arkusz1!$B$4:$G$4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Arkusz1!$B$7:$G$7</c:f>
              <c:numCache>
                <c:formatCode>0</c:formatCode>
                <c:ptCount val="6"/>
                <c:pt idx="0">
                  <c:v>68.148555708390646</c:v>
                </c:pt>
                <c:pt idx="1">
                  <c:v>84.482806052269595</c:v>
                </c:pt>
                <c:pt idx="2">
                  <c:v>92.808803301237958</c:v>
                </c:pt>
                <c:pt idx="3">
                  <c:v>87.574965612104535</c:v>
                </c:pt>
                <c:pt idx="4">
                  <c:v>118.72077028885832</c:v>
                </c:pt>
                <c:pt idx="5">
                  <c:v>451.73590096286108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C4-4185-B4AE-EB217EAD6910}"/>
            </c:ext>
          </c:extLst>
        </c:ser>
        <c:ser>
          <c:idx val="3"/>
          <c:order val="3"/>
          <c:tx>
            <c:strRef>
              <c:f>Arkusz1!$A$8</c:f>
              <c:strCache>
                <c:ptCount val="1"/>
                <c:pt idx="0">
                  <c:v>TRAPPIST-1e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Arkusz1!$B$4:$G$4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Arkusz1!$B$8:$G$8</c:f>
              <c:numCache>
                <c:formatCode>0</c:formatCode>
                <c:ptCount val="6"/>
                <c:pt idx="0">
                  <c:v>143.12267423525702</c:v>
                </c:pt>
                <c:pt idx="1">
                  <c:v>145.31346578366447</c:v>
                </c:pt>
                <c:pt idx="2">
                  <c:v>137.46578366445917</c:v>
                </c:pt>
                <c:pt idx="3">
                  <c:v>153.48092084515926</c:v>
                </c:pt>
                <c:pt idx="4">
                  <c:v>145.8404288867865</c:v>
                </c:pt>
                <c:pt idx="5">
                  <c:v>725.22327341532639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C4-4185-B4AE-EB217EAD69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496943"/>
        <c:axId val="959572959"/>
      </c:barChart>
      <c:catAx>
        <c:axId val="1341496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59572959"/>
        <c:crosses val="autoZero"/>
        <c:auto val="1"/>
        <c:lblAlgn val="ctr"/>
        <c:lblOffset val="100"/>
        <c:noMultiLvlLbl val="0"/>
      </c:catAx>
      <c:valAx>
        <c:axId val="959572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41496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Arkusz1!$A$14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Arkusz1!$B$13:$G$13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Arkusz1!$B$14:$G$14</c:f>
              <c:numCache>
                <c:formatCode>0</c:formatCode>
                <c:ptCount val="6"/>
                <c:pt idx="0">
                  <c:v>0.1891891891891892</c:v>
                </c:pt>
                <c:pt idx="1">
                  <c:v>1067.1081081081081</c:v>
                </c:pt>
                <c:pt idx="2">
                  <c:v>39.729729729729726</c:v>
                </c:pt>
                <c:pt idx="3">
                  <c:v>1140.3513513513512</c:v>
                </c:pt>
                <c:pt idx="4">
                  <c:v>646.59459459459458</c:v>
                </c:pt>
                <c:pt idx="5">
                  <c:v>2893.9729729729729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D0-4B61-A9C2-2FDAC595BAFE}"/>
            </c:ext>
          </c:extLst>
        </c:ser>
        <c:ser>
          <c:idx val="1"/>
          <c:order val="1"/>
          <c:tx>
            <c:strRef>
              <c:f>Arkusz1!$A$15</c:f>
              <c:strCache>
                <c:ptCount val="1"/>
                <c:pt idx="0">
                  <c:v>55 Cancri 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Arkusz1!$B$13:$G$13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Arkusz1!$B$15:$G$15</c:f>
              <c:numCache>
                <c:formatCode>0</c:formatCode>
                <c:ptCount val="6"/>
                <c:pt idx="0">
                  <c:v>143.26688815060908</c:v>
                </c:pt>
                <c:pt idx="1">
                  <c:v>1627.2026578073089</c:v>
                </c:pt>
                <c:pt idx="2">
                  <c:v>122.73532668881506</c:v>
                </c:pt>
                <c:pt idx="3">
                  <c:v>821.13732004429676</c:v>
                </c:pt>
                <c:pt idx="4">
                  <c:v>894.19490586932443</c:v>
                </c:pt>
                <c:pt idx="5">
                  <c:v>3608.5370985603545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D0-4B61-A9C2-2FDAC595BAFE}"/>
            </c:ext>
          </c:extLst>
        </c:ser>
        <c:ser>
          <c:idx val="2"/>
          <c:order val="2"/>
          <c:tx>
            <c:strRef>
              <c:f>Arkusz1!$A$16</c:f>
              <c:strCache>
                <c:ptCount val="1"/>
                <c:pt idx="0">
                  <c:v>PSO J318.5-22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Arkusz1!$B$13:$G$13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Arkusz1!$B$16:$G$16</c:f>
              <c:numCache>
                <c:formatCode>0</c:formatCode>
                <c:ptCount val="6"/>
                <c:pt idx="0">
                  <c:v>135.57894736842104</c:v>
                </c:pt>
                <c:pt idx="1">
                  <c:v>1510.7894736842106</c:v>
                </c:pt>
                <c:pt idx="2">
                  <c:v>104.63157894736842</c:v>
                </c:pt>
                <c:pt idx="3">
                  <c:v>1188.9473684210527</c:v>
                </c:pt>
                <c:pt idx="4">
                  <c:v>1072.578947368421</c:v>
                </c:pt>
                <c:pt idx="5">
                  <c:v>4012.5263157894738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D0-4B61-A9C2-2FDAC595BAFE}"/>
            </c:ext>
          </c:extLst>
        </c:ser>
        <c:ser>
          <c:idx val="3"/>
          <c:order val="3"/>
          <c:tx>
            <c:strRef>
              <c:f>Arkusz1!$A$17</c:f>
              <c:strCache>
                <c:ptCount val="1"/>
                <c:pt idx="0">
                  <c:v>TRAPPIST-1e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Arkusz1!$B$13:$G$13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Arkusz1!$B$17:$G$17</c:f>
              <c:numCache>
                <c:formatCode>0</c:formatCode>
                <c:ptCount val="6"/>
                <c:pt idx="0">
                  <c:v>147.16174055829228</c:v>
                </c:pt>
                <c:pt idx="1">
                  <c:v>1343.6009852216748</c:v>
                </c:pt>
                <c:pt idx="2">
                  <c:v>165.55665024630542</c:v>
                </c:pt>
                <c:pt idx="3">
                  <c:v>816.1387520525451</c:v>
                </c:pt>
                <c:pt idx="4">
                  <c:v>838.12151067323487</c:v>
                </c:pt>
                <c:pt idx="5">
                  <c:v>3310.5796387520527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8D0-4B61-A9C2-2FDAC595BA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513263"/>
        <c:axId val="1317929919"/>
      </c:barChart>
      <c:catAx>
        <c:axId val="1341513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17929919"/>
        <c:crosses val="autoZero"/>
        <c:auto val="1"/>
        <c:lblAlgn val="ctr"/>
        <c:lblOffset val="100"/>
        <c:noMultiLvlLbl val="0"/>
      </c:catAx>
      <c:valAx>
        <c:axId val="1317929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41513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Arkusz1!$A$23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Arkusz1!$B$22:$G$22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Arkusz1!$B$23:$G$23</c:f>
              <c:numCache>
                <c:formatCode>0</c:formatCode>
                <c:ptCount val="6"/>
                <c:pt idx="0">
                  <c:v>424.78571428571428</c:v>
                </c:pt>
                <c:pt idx="1">
                  <c:v>31.642857142857142</c:v>
                </c:pt>
                <c:pt idx="2">
                  <c:v>234.3095238095238</c:v>
                </c:pt>
                <c:pt idx="3">
                  <c:v>174.5</c:v>
                </c:pt>
                <c:pt idx="4">
                  <c:v>10.547619047619047</c:v>
                </c:pt>
                <c:pt idx="5">
                  <c:v>875.78571428571433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1D-41BB-8F6A-B99DE01C5E5E}"/>
            </c:ext>
          </c:extLst>
        </c:ser>
        <c:ser>
          <c:idx val="1"/>
          <c:order val="1"/>
          <c:tx>
            <c:strRef>
              <c:f>Arkusz1!$A$24</c:f>
              <c:strCache>
                <c:ptCount val="1"/>
                <c:pt idx="0">
                  <c:v>55 Cancri 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Arkusz1!$B$22:$G$22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Arkusz1!$B$24:$G$24</c:f>
              <c:numCache>
                <c:formatCode>0</c:formatCode>
                <c:ptCount val="6"/>
                <c:pt idx="0">
                  <c:v>568.7185929648241</c:v>
                </c:pt>
                <c:pt idx="1">
                  <c:v>57.427135678391963</c:v>
                </c:pt>
                <c:pt idx="2">
                  <c:v>388.7437185929648</c:v>
                </c:pt>
                <c:pt idx="3">
                  <c:v>91.1608040201005</c:v>
                </c:pt>
                <c:pt idx="4">
                  <c:v>69.939698492462313</c:v>
                </c:pt>
                <c:pt idx="5">
                  <c:v>1175.9899497487438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1D-41BB-8F6A-B99DE01C5E5E}"/>
            </c:ext>
          </c:extLst>
        </c:ser>
        <c:ser>
          <c:idx val="2"/>
          <c:order val="2"/>
          <c:tx>
            <c:strRef>
              <c:f>Arkusz1!$A$25</c:f>
              <c:strCache>
                <c:ptCount val="1"/>
                <c:pt idx="0">
                  <c:v>PSO J318.5-22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Arkusz1!$B$22:$G$22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Arkusz1!$B$25:$G$25</c:f>
              <c:numCache>
                <c:formatCode>0</c:formatCode>
                <c:ptCount val="6"/>
                <c:pt idx="0">
                  <c:v>361.92</c:v>
                </c:pt>
                <c:pt idx="1">
                  <c:v>103.64</c:v>
                </c:pt>
                <c:pt idx="2">
                  <c:v>373.52</c:v>
                </c:pt>
                <c:pt idx="3">
                  <c:v>115.68</c:v>
                </c:pt>
                <c:pt idx="4">
                  <c:v>63.5</c:v>
                </c:pt>
                <c:pt idx="5">
                  <c:v>1018.26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61D-41BB-8F6A-B99DE01C5E5E}"/>
            </c:ext>
          </c:extLst>
        </c:ser>
        <c:ser>
          <c:idx val="3"/>
          <c:order val="3"/>
          <c:tx>
            <c:strRef>
              <c:f>Arkusz1!$A$26</c:f>
              <c:strCache>
                <c:ptCount val="1"/>
                <c:pt idx="0">
                  <c:v>TRAPPIST-1e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Arkusz1!$B$22:$G$22</c:f>
              <c:strCache>
                <c:ptCount val="6"/>
                <c:pt idx="0">
                  <c:v>RoomService</c:v>
                </c:pt>
                <c:pt idx="1">
                  <c:v>FoodCourt</c:v>
                </c:pt>
                <c:pt idx="2">
                  <c:v>ShoppingMall</c:v>
                </c:pt>
                <c:pt idx="3">
                  <c:v>Spa</c:v>
                </c:pt>
                <c:pt idx="4">
                  <c:v>VRDeck</c:v>
                </c:pt>
                <c:pt idx="5">
                  <c:v>Sum_of_exp</c:v>
                </c:pt>
              </c:strCache>
            </c:strRef>
          </c:cat>
          <c:val>
            <c:numRef>
              <c:f>Arkusz1!$B$26:$G$26</c:f>
              <c:numCache>
                <c:formatCode>0</c:formatCode>
                <c:ptCount val="6"/>
                <c:pt idx="0">
                  <c:v>546.80579328505598</c:v>
                </c:pt>
                <c:pt idx="1">
                  <c:v>52.805793285055955</c:v>
                </c:pt>
                <c:pt idx="2">
                  <c:v>293.03159973666885</c:v>
                </c:pt>
                <c:pt idx="3">
                  <c:v>107.52337063857802</c:v>
                </c:pt>
                <c:pt idx="4">
                  <c:v>42.923633969716917</c:v>
                </c:pt>
                <c:pt idx="5">
                  <c:v>1043.0901909150757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61D-41BB-8F6A-B99DE01C5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515183"/>
        <c:axId val="1112566895"/>
      </c:barChart>
      <c:catAx>
        <c:axId val="1341515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12566895"/>
        <c:crosses val="autoZero"/>
        <c:auto val="1"/>
        <c:lblAlgn val="ctr"/>
        <c:lblOffset val="100"/>
        <c:noMultiLvlLbl val="0"/>
      </c:catAx>
      <c:valAx>
        <c:axId val="1112566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41515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'wypełnianie pustych komórek'!$B$42:$B$43</c:f>
              <c:strCache>
                <c:ptCount val="2"/>
                <c:pt idx="0">
                  <c:v>CryoSleep</c:v>
                </c:pt>
                <c:pt idx="1">
                  <c:v>FALSE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F947-47FD-B83D-49E4CD4DA749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F947-47FD-B83D-49E4CD4DA749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F947-47FD-B83D-49E4CD4DA749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F947-47FD-B83D-49E4CD4DA749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F947-47FD-B83D-49E4CD4DA749}"/>
              </c:ext>
            </c:extLst>
          </c:dPt>
          <c:cat>
            <c:strRef>
              <c:f>'wypełnianie pustych komórek'!$A$44:$A$48</c:f>
              <c:strCache>
                <c:ptCount val="5"/>
                <c:pt idx="0">
                  <c:v>no data</c:v>
                </c:pt>
                <c:pt idx="1">
                  <c:v>Earth</c:v>
                </c:pt>
                <c:pt idx="2">
                  <c:v>Europa</c:v>
                </c:pt>
                <c:pt idx="3">
                  <c:v>Mars</c:v>
                </c:pt>
                <c:pt idx="4">
                  <c:v>Final sum</c:v>
                </c:pt>
              </c:strCache>
            </c:strRef>
          </c:cat>
          <c:val>
            <c:numRef>
              <c:f>'wypełnianie pustych komórek'!$B$44:$B$48</c:f>
              <c:numCache>
                <c:formatCode>0.00%</c:formatCode>
                <c:ptCount val="5"/>
                <c:pt idx="0">
                  <c:v>0.7155963302752294</c:v>
                </c:pt>
                <c:pt idx="1">
                  <c:v>0.67317177782543425</c:v>
                </c:pt>
                <c:pt idx="2">
                  <c:v>0.54347826086956519</c:v>
                </c:pt>
                <c:pt idx="3">
                  <c:v>0.59522455940875496</c:v>
                </c:pt>
                <c:pt idx="4">
                  <c:v>0.62567583112849423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47-47FD-B83D-49E4CD4DA749}"/>
            </c:ext>
          </c:extLst>
        </c:ser>
        <c:ser>
          <c:idx val="1"/>
          <c:order val="1"/>
          <c:tx>
            <c:strRef>
              <c:f>'wypełnianie pustych komórek'!$C$42:$C$43</c:f>
              <c:strCache>
                <c:ptCount val="2"/>
                <c:pt idx="0">
                  <c:v>CryoSleep</c:v>
                </c:pt>
                <c:pt idx="1">
                  <c:v>TRUE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'wypełnianie pustych komórek'!$A$44:$A$48</c:f>
              <c:strCache>
                <c:ptCount val="5"/>
                <c:pt idx="0">
                  <c:v>no data</c:v>
                </c:pt>
                <c:pt idx="1">
                  <c:v>Earth</c:v>
                </c:pt>
                <c:pt idx="2">
                  <c:v>Europa</c:v>
                </c:pt>
                <c:pt idx="3">
                  <c:v>Mars</c:v>
                </c:pt>
                <c:pt idx="4">
                  <c:v>Final sum</c:v>
                </c:pt>
              </c:strCache>
            </c:strRef>
          </c:cat>
          <c:val>
            <c:numRef>
              <c:f>'wypełnianie pustych komórek'!$C$44:$C$48</c:f>
              <c:numCache>
                <c:formatCode>0.00%</c:formatCode>
                <c:ptCount val="5"/>
                <c:pt idx="0">
                  <c:v>0.27522935779816515</c:v>
                </c:pt>
                <c:pt idx="1">
                  <c:v>0.30238044177568091</c:v>
                </c:pt>
                <c:pt idx="2">
                  <c:v>0.42923219241443106</c:v>
                </c:pt>
                <c:pt idx="3">
                  <c:v>0.3803297328027288</c:v>
                </c:pt>
                <c:pt idx="4">
                  <c:v>0.34936155527435869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47-47FD-B83D-49E4CD4DA749}"/>
            </c:ext>
          </c:extLst>
        </c:ser>
        <c:ser>
          <c:idx val="2"/>
          <c:order val="2"/>
          <c:tx>
            <c:strRef>
              <c:f>'wypełnianie pustych komórek'!$D$42:$D$43</c:f>
              <c:strCache>
                <c:ptCount val="2"/>
                <c:pt idx="0">
                  <c:v>CryoSleep</c:v>
                </c:pt>
                <c:pt idx="1">
                  <c:v>no data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'wypełnianie pustych komórek'!$A$44:$A$48</c:f>
              <c:strCache>
                <c:ptCount val="5"/>
                <c:pt idx="0">
                  <c:v>no data</c:v>
                </c:pt>
                <c:pt idx="1">
                  <c:v>Earth</c:v>
                </c:pt>
                <c:pt idx="2">
                  <c:v>Europa</c:v>
                </c:pt>
                <c:pt idx="3">
                  <c:v>Mars</c:v>
                </c:pt>
                <c:pt idx="4">
                  <c:v>Final sum</c:v>
                </c:pt>
              </c:strCache>
            </c:strRef>
          </c:cat>
          <c:val>
            <c:numRef>
              <c:f>'wypełnianie pustych komórek'!$D$44:$D$48</c:f>
              <c:numCache>
                <c:formatCode>0.00%</c:formatCode>
                <c:ptCount val="5"/>
                <c:pt idx="0">
                  <c:v>9.1743119266055051E-3</c:v>
                </c:pt>
                <c:pt idx="1">
                  <c:v>2.4447780398884837E-2</c:v>
                </c:pt>
                <c:pt idx="2">
                  <c:v>2.7289546716003699E-2</c:v>
                </c:pt>
                <c:pt idx="3">
                  <c:v>2.4445707788516201E-2</c:v>
                </c:pt>
                <c:pt idx="4">
                  <c:v>2.4962613597147128E-2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47-47FD-B83D-49E4CD4DA7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35542303"/>
        <c:axId val="959386335"/>
        <c:axId val="0"/>
      </c:bar3DChart>
      <c:catAx>
        <c:axId val="1335542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959386335"/>
        <c:crosses val="autoZero"/>
        <c:auto val="1"/>
        <c:lblAlgn val="ctr"/>
        <c:lblOffset val="100"/>
        <c:noMultiLvlLbl val="0"/>
      </c:catAx>
      <c:valAx>
        <c:axId val="959386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35542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layout>
        <c:manualLayout>
          <c:xMode val="edge"/>
          <c:yMode val="edge"/>
          <c:x val="0.14490467474097718"/>
          <c:y val="0.90314453486854351"/>
          <c:w val="0.71019051158525781"/>
          <c:h val="8.12903821472992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'wypełnianie pustych komórek'!$G$42:$G$43</c:f>
              <c:strCache>
                <c:ptCount val="2"/>
                <c:pt idx="0">
                  <c:v>CryoSleep</c:v>
                </c:pt>
                <c:pt idx="1">
                  <c:v>FALSE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4DD9-423F-A767-F84CA49CAEEB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4DD9-423F-A767-F84CA49CAEEB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4DD9-423F-A767-F84CA49CAEEB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4DD9-423F-A767-F84CA49CAEEB}"/>
              </c:ext>
            </c:extLst>
          </c:dPt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4DD9-423F-A767-F84CA49CAEEB}"/>
              </c:ext>
            </c:extLst>
          </c:dPt>
          <c:cat>
            <c:strRef>
              <c:f>'wypełnianie pustych komórek'!$F$44:$F$48</c:f>
              <c:strCache>
                <c:ptCount val="5"/>
                <c:pt idx="1">
                  <c:v>Earth</c:v>
                </c:pt>
                <c:pt idx="2">
                  <c:v>Europa</c:v>
                </c:pt>
                <c:pt idx="3">
                  <c:v>Mars</c:v>
                </c:pt>
                <c:pt idx="4">
                  <c:v>Final sum</c:v>
                </c:pt>
              </c:strCache>
            </c:strRef>
          </c:cat>
          <c:val>
            <c:numRef>
              <c:f>'wypełnianie pustych komórek'!$G$44:$G$48</c:f>
              <c:numCache>
                <c:formatCode>General</c:formatCode>
                <c:ptCount val="5"/>
                <c:pt idx="0">
                  <c:v>78</c:v>
                </c:pt>
                <c:pt idx="1">
                  <c:v>3139</c:v>
                </c:pt>
                <c:pt idx="2">
                  <c:v>1175</c:v>
                </c:pt>
                <c:pt idx="3">
                  <c:v>1047</c:v>
                </c:pt>
                <c:pt idx="4">
                  <c:v>5439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D9-423F-A767-F84CA49CAEEB}"/>
            </c:ext>
          </c:extLst>
        </c:ser>
        <c:ser>
          <c:idx val="1"/>
          <c:order val="1"/>
          <c:tx>
            <c:strRef>
              <c:f>'wypełnianie pustych komórek'!$H$42:$H$43</c:f>
              <c:strCache>
                <c:ptCount val="2"/>
                <c:pt idx="0">
                  <c:v>CryoSleep</c:v>
                </c:pt>
                <c:pt idx="1">
                  <c:v>TRUE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'wypełnianie pustych komórek'!$F$44:$F$48</c:f>
              <c:strCache>
                <c:ptCount val="5"/>
                <c:pt idx="1">
                  <c:v>Earth</c:v>
                </c:pt>
                <c:pt idx="2">
                  <c:v>Europa</c:v>
                </c:pt>
                <c:pt idx="3">
                  <c:v>Mars</c:v>
                </c:pt>
                <c:pt idx="4">
                  <c:v>Final sum</c:v>
                </c:pt>
              </c:strCache>
            </c:strRef>
          </c:cat>
          <c:val>
            <c:numRef>
              <c:f>'wypełnianie pustych komórek'!$H$44:$H$48</c:f>
              <c:numCache>
                <c:formatCode>General</c:formatCode>
                <c:ptCount val="5"/>
                <c:pt idx="0">
                  <c:v>30</c:v>
                </c:pt>
                <c:pt idx="1">
                  <c:v>1410</c:v>
                </c:pt>
                <c:pt idx="2">
                  <c:v>928</c:v>
                </c:pt>
                <c:pt idx="3">
                  <c:v>669</c:v>
                </c:pt>
                <c:pt idx="4">
                  <c:v>3037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D9-423F-A767-F84CA49CAEEB}"/>
            </c:ext>
          </c:extLst>
        </c:ser>
        <c:ser>
          <c:idx val="2"/>
          <c:order val="2"/>
          <c:tx>
            <c:strRef>
              <c:f>'wypełnianie pustych komórek'!$I$42:$I$43</c:f>
              <c:strCache>
                <c:ptCount val="2"/>
                <c:pt idx="0">
                  <c:v>CryoSleep</c:v>
                </c:pt>
                <c:pt idx="1">
                  <c:v>no data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'wypełnianie pustych komórek'!$F$44:$F$48</c:f>
              <c:strCache>
                <c:ptCount val="5"/>
                <c:pt idx="1">
                  <c:v>Earth</c:v>
                </c:pt>
                <c:pt idx="2">
                  <c:v>Europa</c:v>
                </c:pt>
                <c:pt idx="3">
                  <c:v>Mars</c:v>
                </c:pt>
                <c:pt idx="4">
                  <c:v>Final sum</c:v>
                </c:pt>
              </c:strCache>
            </c:strRef>
          </c:cat>
          <c:val>
            <c:numRef>
              <c:f>'wypełnianie pustych komórek'!$I$44:$I$48</c:f>
              <c:numCache>
                <c:formatCode>General</c:formatCode>
                <c:ptCount val="5"/>
                <c:pt idx="0">
                  <c:v>1</c:v>
                </c:pt>
                <c:pt idx="1">
                  <c:v>114</c:v>
                </c:pt>
                <c:pt idx="2">
                  <c:v>59</c:v>
                </c:pt>
                <c:pt idx="3">
                  <c:v>43</c:v>
                </c:pt>
                <c:pt idx="4">
                  <c:v>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D9-423F-A767-F84CA49CAE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35538943"/>
        <c:axId val="1317929423"/>
        <c:axId val="0"/>
      </c:bar3DChart>
      <c:catAx>
        <c:axId val="1335538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17929423"/>
        <c:crosses val="autoZero"/>
        <c:auto val="1"/>
        <c:lblAlgn val="ctr"/>
        <c:lblOffset val="100"/>
        <c:noMultiLvlLbl val="0"/>
      </c:catAx>
      <c:valAx>
        <c:axId val="1317929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35538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Arkusz3!$H$5</c:f>
              <c:strCache>
                <c:ptCount val="1"/>
                <c:pt idx="0">
                  <c:v>Sum of Sum_of_exp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Arkusz3!$I$3:$K$4</c:f>
              <c:multiLvlStrCache>
                <c:ptCount val="3"/>
                <c:lvl>
                  <c:pt idx="0">
                    <c:v>FAŁSZ</c:v>
                  </c:pt>
                  <c:pt idx="1">
                    <c:v>PRAWDA</c:v>
                  </c:pt>
                  <c:pt idx="2">
                    <c:v>no data</c:v>
                  </c:pt>
                </c:lvl>
                <c:lvl>
                  <c:pt idx="0">
                    <c:v>CryoSleep</c:v>
                  </c:pt>
                </c:lvl>
              </c:multiLvlStrCache>
            </c:multiLvlStrRef>
          </c:cat>
          <c:val>
            <c:numRef>
              <c:f>Arkusz3!$I$5:$K$5</c:f>
              <c:numCache>
                <c:formatCode>General</c:formatCode>
                <c:ptCount val="3"/>
                <c:pt idx="0">
                  <c:v>12228502</c:v>
                </c:pt>
                <c:pt idx="1">
                  <c:v>0</c:v>
                </c:pt>
                <c:pt idx="2">
                  <c:v>296949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0D-434F-83A7-C7E56B8D8F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5558143"/>
        <c:axId val="1917534303"/>
      </c:barChart>
      <c:catAx>
        <c:axId val="1335558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917534303"/>
        <c:crosses val="autoZero"/>
        <c:auto val="1"/>
        <c:lblAlgn val="ctr"/>
        <c:lblOffset val="100"/>
        <c:noMultiLvlLbl val="0"/>
      </c:catAx>
      <c:valAx>
        <c:axId val="191753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35558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'wypełnianie pustych komórek'!$A$103</c:f>
              <c:strCache>
                <c:ptCount val="1"/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multiLvlStrRef>
              <c:f>'wypełnianie pustych komórek'!$B$100:$L$102</c:f>
              <c:multiLvlStrCache>
                <c:ptCount val="11"/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  <c:pt idx="4">
                    <c:v>no data</c:v>
                  </c:pt>
                  <c:pt idx="5">
                    <c:v>FALSE</c:v>
                  </c:pt>
                  <c:pt idx="6">
                    <c:v>TRUE</c:v>
                  </c:pt>
                  <c:pt idx="7">
                    <c:v>no data</c:v>
                  </c:pt>
                  <c:pt idx="8">
                    <c:v>FALSE</c:v>
                  </c:pt>
                  <c:pt idx="9">
                    <c:v>TRUE</c:v>
                  </c:pt>
                  <c:pt idx="10">
                    <c:v>no data</c:v>
                  </c:pt>
                </c:lvl>
                <c:lvl>
                  <c:pt idx="0">
                    <c:v>no data</c:v>
                  </c:pt>
                  <c:pt idx="2">
                    <c:v>Earth</c:v>
                  </c:pt>
                  <c:pt idx="5">
                    <c:v>Europa</c:v>
                  </c:pt>
                  <c:pt idx="8">
                    <c:v>Mars</c:v>
                  </c:pt>
                </c:lvl>
                <c:lvl>
                  <c:pt idx="0">
                    <c:v>HomePlanet, below value of CryoSleep</c:v>
                  </c:pt>
                </c:lvl>
              </c:multiLvlStrCache>
            </c:multiLvlStrRef>
          </c:cat>
          <c:val>
            <c:numRef>
              <c:f>'wypełnianie pustych komórek'!$B$103:$L$103</c:f>
              <c:numCache>
                <c:formatCode>General</c:formatCode>
                <c:ptCount val="11"/>
                <c:pt idx="0">
                  <c:v>1</c:v>
                </c:pt>
                <c:pt idx="1">
                  <c:v>4</c:v>
                </c:pt>
                <c:pt idx="2">
                  <c:v>58</c:v>
                </c:pt>
                <c:pt idx="3">
                  <c:v>36</c:v>
                </c:pt>
                <c:pt idx="4">
                  <c:v>1</c:v>
                </c:pt>
                <c:pt idx="5">
                  <c:v>31</c:v>
                </c:pt>
                <c:pt idx="6">
                  <c:v>29</c:v>
                </c:pt>
                <c:pt idx="7">
                  <c:v>1</c:v>
                </c:pt>
                <c:pt idx="8">
                  <c:v>22</c:v>
                </c:pt>
                <c:pt idx="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C9-4A29-8C7C-170103AD5C2C}"/>
            </c:ext>
          </c:extLst>
        </c:ser>
        <c:ser>
          <c:idx val="1"/>
          <c:order val="1"/>
          <c:tx>
            <c:strRef>
              <c:f>'wypełnianie pustych komórek'!$A$104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'wypełnianie pustych komórek'!$B$100:$L$102</c:f>
              <c:multiLvlStrCache>
                <c:ptCount val="11"/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  <c:pt idx="4">
                    <c:v>no data</c:v>
                  </c:pt>
                  <c:pt idx="5">
                    <c:v>FALSE</c:v>
                  </c:pt>
                  <c:pt idx="6">
                    <c:v>TRUE</c:v>
                  </c:pt>
                  <c:pt idx="7">
                    <c:v>no data</c:v>
                  </c:pt>
                  <c:pt idx="8">
                    <c:v>FALSE</c:v>
                  </c:pt>
                  <c:pt idx="9">
                    <c:v>TRUE</c:v>
                  </c:pt>
                  <c:pt idx="10">
                    <c:v>no data</c:v>
                  </c:pt>
                </c:lvl>
                <c:lvl>
                  <c:pt idx="0">
                    <c:v>no data</c:v>
                  </c:pt>
                  <c:pt idx="2">
                    <c:v>Earth</c:v>
                  </c:pt>
                  <c:pt idx="5">
                    <c:v>Europa</c:v>
                  </c:pt>
                  <c:pt idx="8">
                    <c:v>Mars</c:v>
                  </c:pt>
                </c:lvl>
                <c:lvl>
                  <c:pt idx="0">
                    <c:v>HomePlanet, below value of CryoSleep</c:v>
                  </c:pt>
                </c:lvl>
              </c:multiLvlStrCache>
            </c:multiLvlStrRef>
          </c:cat>
          <c:val>
            <c:numRef>
              <c:f>'wypełnianie pustych komórek'!$B$104:$L$104</c:f>
              <c:numCache>
                <c:formatCode>General</c:formatCode>
                <c:ptCount val="11"/>
                <c:pt idx="5">
                  <c:v>185</c:v>
                </c:pt>
                <c:pt idx="6">
                  <c:v>68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C9-4A29-8C7C-170103AD5C2C}"/>
            </c:ext>
          </c:extLst>
        </c:ser>
        <c:ser>
          <c:idx val="2"/>
          <c:order val="2"/>
          <c:tx>
            <c:strRef>
              <c:f>'wypełnianie pustych komórek'!$A$105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'wypełnianie pustych komórek'!$B$100:$L$102</c:f>
              <c:multiLvlStrCache>
                <c:ptCount val="11"/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  <c:pt idx="4">
                    <c:v>no data</c:v>
                  </c:pt>
                  <c:pt idx="5">
                    <c:v>FALSE</c:v>
                  </c:pt>
                  <c:pt idx="6">
                    <c:v>TRUE</c:v>
                  </c:pt>
                  <c:pt idx="7">
                    <c:v>no data</c:v>
                  </c:pt>
                  <c:pt idx="8">
                    <c:v>FALSE</c:v>
                  </c:pt>
                  <c:pt idx="9">
                    <c:v>TRUE</c:v>
                  </c:pt>
                  <c:pt idx="10">
                    <c:v>no data</c:v>
                  </c:pt>
                </c:lvl>
                <c:lvl>
                  <c:pt idx="0">
                    <c:v>no data</c:v>
                  </c:pt>
                  <c:pt idx="2">
                    <c:v>Earth</c:v>
                  </c:pt>
                  <c:pt idx="5">
                    <c:v>Europa</c:v>
                  </c:pt>
                  <c:pt idx="8">
                    <c:v>Mars</c:v>
                  </c:pt>
                </c:lvl>
                <c:lvl>
                  <c:pt idx="0">
                    <c:v>HomePlanet, below value of CryoSleep</c:v>
                  </c:pt>
                </c:lvl>
              </c:multiLvlStrCache>
            </c:multiLvlStrRef>
          </c:cat>
          <c:val>
            <c:numRef>
              <c:f>'wypełnianie pustych komórek'!$B$105:$L$105</c:f>
              <c:numCache>
                <c:formatCode>General</c:formatCode>
                <c:ptCount val="11"/>
                <c:pt idx="5">
                  <c:v>351</c:v>
                </c:pt>
                <c:pt idx="6">
                  <c:v>419</c:v>
                </c:pt>
                <c:pt idx="7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C9-4A29-8C7C-170103AD5C2C}"/>
            </c:ext>
          </c:extLst>
        </c:ser>
        <c:ser>
          <c:idx val="3"/>
          <c:order val="3"/>
          <c:tx>
            <c:strRef>
              <c:f>'wypełnianie pustych komórek'!$A$106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'wypełnianie pustych komórek'!$B$100:$L$102</c:f>
              <c:multiLvlStrCache>
                <c:ptCount val="11"/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  <c:pt idx="4">
                    <c:v>no data</c:v>
                  </c:pt>
                  <c:pt idx="5">
                    <c:v>FALSE</c:v>
                  </c:pt>
                  <c:pt idx="6">
                    <c:v>TRUE</c:v>
                  </c:pt>
                  <c:pt idx="7">
                    <c:v>no data</c:v>
                  </c:pt>
                  <c:pt idx="8">
                    <c:v>FALSE</c:v>
                  </c:pt>
                  <c:pt idx="9">
                    <c:v>TRUE</c:v>
                  </c:pt>
                  <c:pt idx="10">
                    <c:v>no data</c:v>
                  </c:pt>
                </c:lvl>
                <c:lvl>
                  <c:pt idx="0">
                    <c:v>no data</c:v>
                  </c:pt>
                  <c:pt idx="2">
                    <c:v>Earth</c:v>
                  </c:pt>
                  <c:pt idx="5">
                    <c:v>Europa</c:v>
                  </c:pt>
                  <c:pt idx="8">
                    <c:v>Mars</c:v>
                  </c:pt>
                </c:lvl>
                <c:lvl>
                  <c:pt idx="0">
                    <c:v>HomePlanet, below value of CryoSleep</c:v>
                  </c:pt>
                </c:lvl>
              </c:multiLvlStrCache>
            </c:multiLvlStrRef>
          </c:cat>
          <c:val>
            <c:numRef>
              <c:f>'wypełnianie pustych komórek'!$B$106:$L$106</c:f>
              <c:numCache>
                <c:formatCode>General</c:formatCode>
                <c:ptCount val="11"/>
                <c:pt idx="5">
                  <c:v>442</c:v>
                </c:pt>
                <c:pt idx="6">
                  <c:v>294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C9-4A29-8C7C-170103AD5C2C}"/>
            </c:ext>
          </c:extLst>
        </c:ser>
        <c:ser>
          <c:idx val="4"/>
          <c:order val="4"/>
          <c:tx>
            <c:strRef>
              <c:f>'wypełnianie pustych komórek'!$A$107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multiLvlStrRef>
              <c:f>'wypełnianie pustych komórek'!$B$100:$L$102</c:f>
              <c:multiLvlStrCache>
                <c:ptCount val="11"/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  <c:pt idx="4">
                    <c:v>no data</c:v>
                  </c:pt>
                  <c:pt idx="5">
                    <c:v>FALSE</c:v>
                  </c:pt>
                  <c:pt idx="6">
                    <c:v>TRUE</c:v>
                  </c:pt>
                  <c:pt idx="7">
                    <c:v>no data</c:v>
                  </c:pt>
                  <c:pt idx="8">
                    <c:v>FALSE</c:v>
                  </c:pt>
                  <c:pt idx="9">
                    <c:v>TRUE</c:v>
                  </c:pt>
                  <c:pt idx="10">
                    <c:v>no data</c:v>
                  </c:pt>
                </c:lvl>
                <c:lvl>
                  <c:pt idx="0">
                    <c:v>no data</c:v>
                  </c:pt>
                  <c:pt idx="2">
                    <c:v>Earth</c:v>
                  </c:pt>
                  <c:pt idx="5">
                    <c:v>Europa</c:v>
                  </c:pt>
                  <c:pt idx="8">
                    <c:v>Mars</c:v>
                  </c:pt>
                </c:lvl>
                <c:lvl>
                  <c:pt idx="0">
                    <c:v>HomePlanet, below value of CryoSleep</c:v>
                  </c:pt>
                </c:lvl>
              </c:multiLvlStrCache>
            </c:multiLvlStrRef>
          </c:cat>
          <c:val>
            <c:numRef>
              <c:f>'wypełnianie pustych komórek'!$B$107:$L$107</c:f>
              <c:numCache>
                <c:formatCode>General</c:formatCode>
                <c:ptCount val="11"/>
                <c:pt idx="5">
                  <c:v>121</c:v>
                </c:pt>
                <c:pt idx="6">
                  <c:v>68</c:v>
                </c:pt>
                <c:pt idx="7">
                  <c:v>2</c:v>
                </c:pt>
                <c:pt idx="8">
                  <c:v>251</c:v>
                </c:pt>
                <c:pt idx="9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C9-4A29-8C7C-170103AD5C2C}"/>
            </c:ext>
          </c:extLst>
        </c:ser>
        <c:ser>
          <c:idx val="5"/>
          <c:order val="5"/>
          <c:tx>
            <c:strRef>
              <c:f>'wypełnianie pustych komórek'!$A$108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multiLvlStrRef>
              <c:f>'wypełnianie pustych komórek'!$B$100:$L$102</c:f>
              <c:multiLvlStrCache>
                <c:ptCount val="11"/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  <c:pt idx="4">
                    <c:v>no data</c:v>
                  </c:pt>
                  <c:pt idx="5">
                    <c:v>FALSE</c:v>
                  </c:pt>
                  <c:pt idx="6">
                    <c:v>TRUE</c:v>
                  </c:pt>
                  <c:pt idx="7">
                    <c:v>no data</c:v>
                  </c:pt>
                  <c:pt idx="8">
                    <c:v>FALSE</c:v>
                  </c:pt>
                  <c:pt idx="9">
                    <c:v>TRUE</c:v>
                  </c:pt>
                  <c:pt idx="10">
                    <c:v>no data</c:v>
                  </c:pt>
                </c:lvl>
                <c:lvl>
                  <c:pt idx="0">
                    <c:v>no data</c:v>
                  </c:pt>
                  <c:pt idx="2">
                    <c:v>Earth</c:v>
                  </c:pt>
                  <c:pt idx="5">
                    <c:v>Europa</c:v>
                  </c:pt>
                  <c:pt idx="8">
                    <c:v>Mars</c:v>
                  </c:pt>
                </c:lvl>
                <c:lvl>
                  <c:pt idx="0">
                    <c:v>HomePlanet, below value of CryoSleep</c:v>
                  </c:pt>
                </c:lvl>
              </c:multiLvlStrCache>
            </c:multiLvlStrRef>
          </c:cat>
          <c:val>
            <c:numRef>
              <c:f>'wypełnianie pustych komórek'!$B$108:$L$108</c:f>
              <c:numCache>
                <c:formatCode>General</c:formatCode>
                <c:ptCount val="11"/>
                <c:pt idx="1">
                  <c:v>4</c:v>
                </c:pt>
                <c:pt idx="2">
                  <c:v>381</c:v>
                </c:pt>
                <c:pt idx="3">
                  <c:v>14</c:v>
                </c:pt>
                <c:pt idx="4">
                  <c:v>1</c:v>
                </c:pt>
                <c:pt idx="5">
                  <c:v>83</c:v>
                </c:pt>
                <c:pt idx="6">
                  <c:v>51</c:v>
                </c:pt>
                <c:pt idx="7">
                  <c:v>3</c:v>
                </c:pt>
                <c:pt idx="8">
                  <c:v>236</c:v>
                </c:pt>
                <c:pt idx="9">
                  <c:v>99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C9-4A29-8C7C-170103AD5C2C}"/>
            </c:ext>
          </c:extLst>
        </c:ser>
        <c:ser>
          <c:idx val="6"/>
          <c:order val="6"/>
          <c:tx>
            <c:strRef>
              <c:f>'wypełnianie pustych komórek'!$A$109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multiLvlStrRef>
              <c:f>'wypełnianie pustych komórek'!$B$100:$L$102</c:f>
              <c:multiLvlStrCache>
                <c:ptCount val="11"/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  <c:pt idx="4">
                    <c:v>no data</c:v>
                  </c:pt>
                  <c:pt idx="5">
                    <c:v>FALSE</c:v>
                  </c:pt>
                  <c:pt idx="6">
                    <c:v>TRUE</c:v>
                  </c:pt>
                  <c:pt idx="7">
                    <c:v>no data</c:v>
                  </c:pt>
                  <c:pt idx="8">
                    <c:v>FALSE</c:v>
                  </c:pt>
                  <c:pt idx="9">
                    <c:v>TRUE</c:v>
                  </c:pt>
                  <c:pt idx="10">
                    <c:v>no data</c:v>
                  </c:pt>
                </c:lvl>
                <c:lvl>
                  <c:pt idx="0">
                    <c:v>no data</c:v>
                  </c:pt>
                  <c:pt idx="2">
                    <c:v>Earth</c:v>
                  </c:pt>
                  <c:pt idx="5">
                    <c:v>Europa</c:v>
                  </c:pt>
                  <c:pt idx="8">
                    <c:v>Mars</c:v>
                  </c:pt>
                </c:lvl>
                <c:lvl>
                  <c:pt idx="0">
                    <c:v>HomePlanet, below value of CryoSleep</c:v>
                  </c:pt>
                </c:lvl>
              </c:multiLvlStrCache>
            </c:multiLvlStrRef>
          </c:cat>
          <c:val>
            <c:numRef>
              <c:f>'wypełnianie pustych komórek'!$B$109:$L$109</c:f>
              <c:numCache>
                <c:formatCode>General</c:formatCode>
                <c:ptCount val="11"/>
                <c:pt idx="2">
                  <c:v>1627</c:v>
                </c:pt>
                <c:pt idx="3">
                  <c:v>18</c:v>
                </c:pt>
                <c:pt idx="4">
                  <c:v>2</c:v>
                </c:pt>
                <c:pt idx="8">
                  <c:v>598</c:v>
                </c:pt>
                <c:pt idx="9">
                  <c:v>532</c:v>
                </c:pt>
                <c:pt idx="1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C9-4A29-8C7C-170103AD5C2C}"/>
            </c:ext>
          </c:extLst>
        </c:ser>
        <c:ser>
          <c:idx val="7"/>
          <c:order val="7"/>
          <c:tx>
            <c:strRef>
              <c:f>'wypełnianie pustych komórek'!$A$110</c:f>
              <c:strCache>
                <c:ptCount val="1"/>
                <c:pt idx="0">
                  <c:v>G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'wypełnianie pustych komórek'!$B$100:$L$102</c:f>
              <c:multiLvlStrCache>
                <c:ptCount val="11"/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  <c:pt idx="4">
                    <c:v>no data</c:v>
                  </c:pt>
                  <c:pt idx="5">
                    <c:v>FALSE</c:v>
                  </c:pt>
                  <c:pt idx="6">
                    <c:v>TRUE</c:v>
                  </c:pt>
                  <c:pt idx="7">
                    <c:v>no data</c:v>
                  </c:pt>
                  <c:pt idx="8">
                    <c:v>FALSE</c:v>
                  </c:pt>
                  <c:pt idx="9">
                    <c:v>TRUE</c:v>
                  </c:pt>
                  <c:pt idx="10">
                    <c:v>no data</c:v>
                  </c:pt>
                </c:lvl>
                <c:lvl>
                  <c:pt idx="0">
                    <c:v>no data</c:v>
                  </c:pt>
                  <c:pt idx="2">
                    <c:v>Earth</c:v>
                  </c:pt>
                  <c:pt idx="5">
                    <c:v>Europa</c:v>
                  </c:pt>
                  <c:pt idx="8">
                    <c:v>Mars</c:v>
                  </c:pt>
                </c:lvl>
                <c:lvl>
                  <c:pt idx="0">
                    <c:v>HomePlanet, below value of CryoSleep</c:v>
                  </c:pt>
                </c:lvl>
              </c:multiLvlStrCache>
            </c:multiLvlStrRef>
          </c:cat>
          <c:val>
            <c:numRef>
              <c:f>'wypełnianie pustych komórek'!$B$110:$L$110</c:f>
              <c:numCache>
                <c:formatCode>General</c:formatCode>
                <c:ptCount val="11"/>
                <c:pt idx="2">
                  <c:v>1166</c:v>
                </c:pt>
                <c:pt idx="3">
                  <c:v>1350</c:v>
                </c:pt>
                <c:pt idx="4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9C9-4A29-8C7C-170103AD5C2C}"/>
            </c:ext>
          </c:extLst>
        </c:ser>
        <c:ser>
          <c:idx val="8"/>
          <c:order val="8"/>
          <c:tx>
            <c:strRef>
              <c:f>'wypełnianie pustych komórek'!$A$111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'wypełnianie pustych komórek'!$B$100:$L$102</c:f>
              <c:multiLvlStrCache>
                <c:ptCount val="11"/>
                <c:lvl>
                  <c:pt idx="0">
                    <c:v>FALSE</c:v>
                  </c:pt>
                  <c:pt idx="1">
                    <c:v>TRUE</c:v>
                  </c:pt>
                  <c:pt idx="2">
                    <c:v>FALSE</c:v>
                  </c:pt>
                  <c:pt idx="3">
                    <c:v>TRUE</c:v>
                  </c:pt>
                  <c:pt idx="4">
                    <c:v>no data</c:v>
                  </c:pt>
                  <c:pt idx="5">
                    <c:v>FALSE</c:v>
                  </c:pt>
                  <c:pt idx="6">
                    <c:v>TRUE</c:v>
                  </c:pt>
                  <c:pt idx="7">
                    <c:v>no data</c:v>
                  </c:pt>
                  <c:pt idx="8">
                    <c:v>FALSE</c:v>
                  </c:pt>
                  <c:pt idx="9">
                    <c:v>TRUE</c:v>
                  </c:pt>
                  <c:pt idx="10">
                    <c:v>no data</c:v>
                  </c:pt>
                </c:lvl>
                <c:lvl>
                  <c:pt idx="0">
                    <c:v>no data</c:v>
                  </c:pt>
                  <c:pt idx="2">
                    <c:v>Earth</c:v>
                  </c:pt>
                  <c:pt idx="5">
                    <c:v>Europa</c:v>
                  </c:pt>
                  <c:pt idx="8">
                    <c:v>Mars</c:v>
                  </c:pt>
                </c:lvl>
                <c:lvl>
                  <c:pt idx="0">
                    <c:v>HomePlanet, below value of CryoSleep</c:v>
                  </c:pt>
                </c:lvl>
              </c:multiLvlStrCache>
            </c:multiLvlStrRef>
          </c:cat>
          <c:val>
            <c:numRef>
              <c:f>'wypełnianie pustych komórek'!$B$111:$L$111</c:f>
              <c:numCache>
                <c:formatCode>General</c:formatCode>
                <c:ptCount val="11"/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9C9-4A29-8C7C-170103AD5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5565823"/>
        <c:axId val="1317930911"/>
      </c:barChart>
      <c:catAx>
        <c:axId val="133556582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17930911"/>
        <c:crosses val="autoZero"/>
        <c:auto val="1"/>
        <c:lblAlgn val="ctr"/>
        <c:lblOffset val="100"/>
        <c:noMultiLvlLbl val="0"/>
      </c:catAx>
      <c:valAx>
        <c:axId val="1317930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35565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'wypełnianie pustych komórek'!$A$116</c:f>
              <c:strCache>
                <c:ptCount val="1"/>
                <c:pt idx="0">
                  <c:v>Destination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'wypełnianie pustych komórek'!$B$115:$L$115</c:f>
              <c:strCache>
                <c:ptCount val="9"/>
                <c:pt idx="0">
                  <c:v>no data</c:v>
                </c:pt>
                <c:pt idx="2">
                  <c:v>Earth</c:v>
                </c:pt>
                <c:pt idx="5">
                  <c:v>Europa</c:v>
                </c:pt>
                <c:pt idx="8">
                  <c:v>Mars</c:v>
                </c:pt>
              </c:strCache>
            </c:strRef>
          </c:cat>
          <c:val>
            <c:numRef>
              <c:f>'wypełnianie pustych komórek'!$B$116:$L$116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6F-46BE-B319-5880670E67A8}"/>
            </c:ext>
          </c:extLst>
        </c:ser>
        <c:ser>
          <c:idx val="1"/>
          <c:order val="1"/>
          <c:tx>
            <c:strRef>
              <c:f>'wypełnianie pustych komórek'!$A$117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'wypełnianie pustych komórek'!$B$115:$L$115</c:f>
              <c:strCache>
                <c:ptCount val="9"/>
                <c:pt idx="0">
                  <c:v>no data</c:v>
                </c:pt>
                <c:pt idx="2">
                  <c:v>Earth</c:v>
                </c:pt>
                <c:pt idx="5">
                  <c:v>Europa</c:v>
                </c:pt>
                <c:pt idx="8">
                  <c:v>Mars</c:v>
                </c:pt>
              </c:strCache>
            </c:strRef>
          </c:cat>
          <c:val>
            <c:numRef>
              <c:f>'wypełnianie pustych komórek'!$B$117:$L$117</c:f>
              <c:numCache>
                <c:formatCode>0</c:formatCode>
                <c:ptCount val="11"/>
                <c:pt idx="2">
                  <c:v>88</c:v>
                </c:pt>
                <c:pt idx="3">
                  <c:v>13</c:v>
                </c:pt>
                <c:pt idx="4">
                  <c:v>1</c:v>
                </c:pt>
                <c:pt idx="5">
                  <c:v>21</c:v>
                </c:pt>
                <c:pt idx="6">
                  <c:v>14</c:v>
                </c:pt>
                <c:pt idx="7">
                  <c:v>2</c:v>
                </c:pt>
                <c:pt idx="8">
                  <c:v>21</c:v>
                </c:pt>
                <c:pt idx="9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6F-46BE-B319-5880670E67A8}"/>
            </c:ext>
          </c:extLst>
        </c:ser>
        <c:ser>
          <c:idx val="2"/>
          <c:order val="2"/>
          <c:tx>
            <c:strRef>
              <c:f>'wypełnianie pustych komórek'!$A$118</c:f>
              <c:strCache>
                <c:ptCount val="1"/>
                <c:pt idx="0">
                  <c:v>55 Cancri 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'wypełnianie pustych komórek'!$B$115:$L$115</c:f>
              <c:strCache>
                <c:ptCount val="9"/>
                <c:pt idx="0">
                  <c:v>no data</c:v>
                </c:pt>
                <c:pt idx="2">
                  <c:v>Earth</c:v>
                </c:pt>
                <c:pt idx="5">
                  <c:v>Europa</c:v>
                </c:pt>
                <c:pt idx="8">
                  <c:v>Mars</c:v>
                </c:pt>
              </c:strCache>
            </c:strRef>
          </c:cat>
          <c:val>
            <c:numRef>
              <c:f>'wypełnianie pustych komórek'!$B$118:$L$118</c:f>
              <c:numCache>
                <c:formatCode>0</c:formatCode>
                <c:ptCount val="11"/>
                <c:pt idx="1">
                  <c:v>1</c:v>
                </c:pt>
                <c:pt idx="2">
                  <c:v>482</c:v>
                </c:pt>
                <c:pt idx="3">
                  <c:v>209</c:v>
                </c:pt>
                <c:pt idx="4">
                  <c:v>6</c:v>
                </c:pt>
                <c:pt idx="5">
                  <c:v>442</c:v>
                </c:pt>
                <c:pt idx="6">
                  <c:v>450</c:v>
                </c:pt>
                <c:pt idx="7">
                  <c:v>11</c:v>
                </c:pt>
                <c:pt idx="8">
                  <c:v>117</c:v>
                </c:pt>
                <c:pt idx="9">
                  <c:v>79</c:v>
                </c:pt>
                <c:pt idx="1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6F-46BE-B319-5880670E67A8}"/>
            </c:ext>
          </c:extLst>
        </c:ser>
        <c:ser>
          <c:idx val="3"/>
          <c:order val="3"/>
          <c:tx>
            <c:strRef>
              <c:f>'wypełnianie pustych komórek'!$A$119</c:f>
              <c:strCache>
                <c:ptCount val="1"/>
                <c:pt idx="0">
                  <c:v>PSO J318.5-22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'wypełnianie pustych komórek'!$B$115:$L$115</c:f>
              <c:strCache>
                <c:ptCount val="9"/>
                <c:pt idx="0">
                  <c:v>no data</c:v>
                </c:pt>
                <c:pt idx="2">
                  <c:v>Earth</c:v>
                </c:pt>
                <c:pt idx="5">
                  <c:v>Europa</c:v>
                </c:pt>
                <c:pt idx="8">
                  <c:v>Mars</c:v>
                </c:pt>
              </c:strCache>
            </c:strRef>
          </c:cat>
          <c:val>
            <c:numRef>
              <c:f>'wypełnianie pustych komórek'!$B$119:$L$119</c:f>
              <c:numCache>
                <c:formatCode>0</c:formatCode>
                <c:ptCount val="11"/>
                <c:pt idx="2">
                  <c:v>356</c:v>
                </c:pt>
                <c:pt idx="3">
                  <c:v>363</c:v>
                </c:pt>
                <c:pt idx="4">
                  <c:v>8</c:v>
                </c:pt>
                <c:pt idx="5">
                  <c:v>10</c:v>
                </c:pt>
                <c:pt idx="6">
                  <c:v>9</c:v>
                </c:pt>
                <c:pt idx="8">
                  <c:v>38</c:v>
                </c:pt>
                <c:pt idx="9">
                  <c:v>11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6F-46BE-B319-5880670E67A8}"/>
            </c:ext>
          </c:extLst>
        </c:ser>
        <c:ser>
          <c:idx val="4"/>
          <c:order val="4"/>
          <c:tx>
            <c:strRef>
              <c:f>'wypełnianie pustych komórek'!$A$120</c:f>
              <c:strCache>
                <c:ptCount val="1"/>
                <c:pt idx="0">
                  <c:v>TRAPPIST-1e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'wypełnianie pustych komórek'!$B$115:$L$115</c:f>
              <c:strCache>
                <c:ptCount val="9"/>
                <c:pt idx="0">
                  <c:v>no data</c:v>
                </c:pt>
                <c:pt idx="2">
                  <c:v>Earth</c:v>
                </c:pt>
                <c:pt idx="5">
                  <c:v>Europa</c:v>
                </c:pt>
                <c:pt idx="8">
                  <c:v>Mars</c:v>
                </c:pt>
              </c:strCache>
            </c:strRef>
          </c:cat>
          <c:val>
            <c:numRef>
              <c:f>'wypełnianie pustych komórek'!$B$120:$L$120</c:f>
              <c:numCache>
                <c:formatCode>0</c:formatCode>
                <c:ptCount val="11"/>
                <c:pt idx="0">
                  <c:v>1</c:v>
                </c:pt>
                <c:pt idx="1">
                  <c:v>7</c:v>
                </c:pt>
                <c:pt idx="2">
                  <c:v>2306</c:v>
                </c:pt>
                <c:pt idx="3">
                  <c:v>833</c:v>
                </c:pt>
                <c:pt idx="4">
                  <c:v>32</c:v>
                </c:pt>
                <c:pt idx="5">
                  <c:v>745</c:v>
                </c:pt>
                <c:pt idx="6">
                  <c:v>456</c:v>
                </c:pt>
                <c:pt idx="7">
                  <c:v>17</c:v>
                </c:pt>
                <c:pt idx="8">
                  <c:v>931</c:v>
                </c:pt>
                <c:pt idx="9">
                  <c:v>571</c:v>
                </c:pt>
                <c:pt idx="1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6F-46BE-B319-5880670E6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5559583"/>
        <c:axId val="1208178223"/>
      </c:barChart>
      <c:catAx>
        <c:axId val="1335559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08178223"/>
        <c:crosses val="autoZero"/>
        <c:auto val="1"/>
        <c:lblAlgn val="ctr"/>
        <c:lblOffset val="100"/>
        <c:noMultiLvlLbl val="0"/>
      </c:catAx>
      <c:valAx>
        <c:axId val="1208178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35559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'wypełnianie pustych komórek'!$P$152</c:f>
              <c:strCache>
                <c:ptCount val="1"/>
                <c:pt idx="0">
                  <c:v>no 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komórek'!$P$153:$P$169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6</c:v>
                </c:pt>
                <c:pt idx="5">
                  <c:v>13</c:v>
                </c:pt>
                <c:pt idx="6">
                  <c:v>6</c:v>
                </c:pt>
                <c:pt idx="7">
                  <c:v>13</c:v>
                </c:pt>
                <c:pt idx="8">
                  <c:v>4</c:v>
                </c:pt>
                <c:pt idx="9">
                  <c:v>2</c:v>
                </c:pt>
                <c:pt idx="10">
                  <c:v>8</c:v>
                </c:pt>
                <c:pt idx="11">
                  <c:v>1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C2-4C2D-B96D-219E7204921A}"/>
            </c:ext>
          </c:extLst>
        </c:ser>
        <c:ser>
          <c:idx val="1"/>
          <c:order val="1"/>
          <c:tx>
            <c:strRef>
              <c:f>'wypełnianie pustych komórek'!$Q$152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komórek'!$Q$153:$Q$169</c:f>
              <c:numCache>
                <c:formatCode>General</c:formatCode>
                <c:ptCount val="17"/>
                <c:pt idx="0">
                  <c:v>10</c:v>
                </c:pt>
                <c:pt idx="1">
                  <c:v>0</c:v>
                </c:pt>
                <c:pt idx="2">
                  <c:v>8</c:v>
                </c:pt>
                <c:pt idx="3">
                  <c:v>7</c:v>
                </c:pt>
                <c:pt idx="4">
                  <c:v>20</c:v>
                </c:pt>
                <c:pt idx="5">
                  <c:v>47</c:v>
                </c:pt>
                <c:pt idx="6">
                  <c:v>40</c:v>
                </c:pt>
                <c:pt idx="7">
                  <c:v>40</c:v>
                </c:pt>
                <c:pt idx="8">
                  <c:v>24</c:v>
                </c:pt>
                <c:pt idx="9">
                  <c:v>17</c:v>
                </c:pt>
                <c:pt idx="10">
                  <c:v>12</c:v>
                </c:pt>
                <c:pt idx="11">
                  <c:v>13</c:v>
                </c:pt>
                <c:pt idx="12">
                  <c:v>7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C2-4C2D-B96D-219E7204921A}"/>
            </c:ext>
          </c:extLst>
        </c:ser>
        <c:ser>
          <c:idx val="2"/>
          <c:order val="2"/>
          <c:tx>
            <c:strRef>
              <c:f>'wypełnianie pustych komórek'!$R$152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komórek'!$R$153:$R$169</c:f>
              <c:numCache>
                <c:formatCode>General</c:formatCode>
                <c:ptCount val="17"/>
                <c:pt idx="0">
                  <c:v>2</c:v>
                </c:pt>
                <c:pt idx="1">
                  <c:v>9</c:v>
                </c:pt>
                <c:pt idx="2">
                  <c:v>37</c:v>
                </c:pt>
                <c:pt idx="3">
                  <c:v>81</c:v>
                </c:pt>
                <c:pt idx="4">
                  <c:v>88</c:v>
                </c:pt>
                <c:pt idx="5">
                  <c:v>131</c:v>
                </c:pt>
                <c:pt idx="6">
                  <c:v>106</c:v>
                </c:pt>
                <c:pt idx="7">
                  <c:v>92</c:v>
                </c:pt>
                <c:pt idx="8">
                  <c:v>76</c:v>
                </c:pt>
                <c:pt idx="9">
                  <c:v>57</c:v>
                </c:pt>
                <c:pt idx="10">
                  <c:v>34</c:v>
                </c:pt>
                <c:pt idx="11">
                  <c:v>27</c:v>
                </c:pt>
                <c:pt idx="12">
                  <c:v>18</c:v>
                </c:pt>
                <c:pt idx="13">
                  <c:v>3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C2-4C2D-B96D-219E7204921A}"/>
            </c:ext>
          </c:extLst>
        </c:ser>
        <c:ser>
          <c:idx val="3"/>
          <c:order val="3"/>
          <c:tx>
            <c:strRef>
              <c:f>'wypełnianie pustych komórek'!$S$152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komórek'!$S$153:$S$169</c:f>
              <c:numCache>
                <c:formatCode>General</c:formatCode>
                <c:ptCount val="17"/>
                <c:pt idx="0">
                  <c:v>15</c:v>
                </c:pt>
                <c:pt idx="1">
                  <c:v>1</c:v>
                </c:pt>
                <c:pt idx="2">
                  <c:v>21</c:v>
                </c:pt>
                <c:pt idx="3">
                  <c:v>38</c:v>
                </c:pt>
                <c:pt idx="4">
                  <c:v>71</c:v>
                </c:pt>
                <c:pt idx="5">
                  <c:v>169</c:v>
                </c:pt>
                <c:pt idx="6">
                  <c:v>107</c:v>
                </c:pt>
                <c:pt idx="7">
                  <c:v>89</c:v>
                </c:pt>
                <c:pt idx="8">
                  <c:v>70</c:v>
                </c:pt>
                <c:pt idx="9">
                  <c:v>49</c:v>
                </c:pt>
                <c:pt idx="10">
                  <c:v>39</c:v>
                </c:pt>
                <c:pt idx="11">
                  <c:v>36</c:v>
                </c:pt>
                <c:pt idx="12">
                  <c:v>16</c:v>
                </c:pt>
                <c:pt idx="13">
                  <c:v>6</c:v>
                </c:pt>
                <c:pt idx="14">
                  <c:v>2</c:v>
                </c:pt>
                <c:pt idx="15">
                  <c:v>1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2C2-4C2D-B96D-219E7204921A}"/>
            </c:ext>
          </c:extLst>
        </c:ser>
        <c:ser>
          <c:idx val="4"/>
          <c:order val="4"/>
          <c:tx>
            <c:strRef>
              <c:f>'wypełnianie pustych komórek'!$T$152</c:f>
              <c:strCache>
                <c:ptCount val="1"/>
                <c:pt idx="0">
                  <c:v>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komórek'!$T$153:$T$169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11</c:v>
                </c:pt>
                <c:pt idx="4">
                  <c:v>21</c:v>
                </c:pt>
                <c:pt idx="5">
                  <c:v>46</c:v>
                </c:pt>
                <c:pt idx="6">
                  <c:v>29</c:v>
                </c:pt>
                <c:pt idx="7">
                  <c:v>26</c:v>
                </c:pt>
                <c:pt idx="8">
                  <c:v>13</c:v>
                </c:pt>
                <c:pt idx="9">
                  <c:v>11</c:v>
                </c:pt>
                <c:pt idx="10">
                  <c:v>11</c:v>
                </c:pt>
                <c:pt idx="11">
                  <c:v>10</c:v>
                </c:pt>
                <c:pt idx="12">
                  <c:v>1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2C2-4C2D-B96D-219E7204921A}"/>
            </c:ext>
          </c:extLst>
        </c:ser>
        <c:ser>
          <c:idx val="5"/>
          <c:order val="5"/>
          <c:tx>
            <c:strRef>
              <c:f>'wypełnianie pustych komórek'!$U$152</c:f>
              <c:strCache>
                <c:ptCount val="1"/>
                <c:pt idx="0">
                  <c:v>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komórek'!$U$153:$U$169</c:f>
              <c:numCache>
                <c:formatCode>General</c:formatCode>
                <c:ptCount val="17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10</c:v>
                </c:pt>
                <c:pt idx="4">
                  <c:v>14</c:v>
                </c:pt>
                <c:pt idx="5">
                  <c:v>29</c:v>
                </c:pt>
                <c:pt idx="6">
                  <c:v>26</c:v>
                </c:pt>
                <c:pt idx="7">
                  <c:v>17</c:v>
                </c:pt>
                <c:pt idx="8">
                  <c:v>9</c:v>
                </c:pt>
                <c:pt idx="9">
                  <c:v>10</c:v>
                </c:pt>
                <c:pt idx="10">
                  <c:v>4</c:v>
                </c:pt>
                <c:pt idx="11">
                  <c:v>5</c:v>
                </c:pt>
                <c:pt idx="12">
                  <c:v>1</c:v>
                </c:pt>
                <c:pt idx="13">
                  <c:v>3</c:v>
                </c:pt>
                <c:pt idx="14">
                  <c:v>1</c:v>
                </c:pt>
                <c:pt idx="15">
                  <c:v>1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2C2-4C2D-B96D-219E7204921A}"/>
            </c:ext>
          </c:extLst>
        </c:ser>
        <c:ser>
          <c:idx val="6"/>
          <c:order val="6"/>
          <c:tx>
            <c:strRef>
              <c:f>'wypełnianie pustych komórek'!$V$152</c:f>
              <c:strCache>
                <c:ptCount val="1"/>
                <c:pt idx="0">
                  <c:v>T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komórek'!$V$153:$V$169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2C2-4C2D-B96D-219E72049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546143"/>
        <c:axId val="1897508191"/>
      </c:lineChart>
      <c:catAx>
        <c:axId val="1335546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897508191"/>
        <c:crosses val="autoZero"/>
        <c:auto val="1"/>
        <c:lblAlgn val="ctr"/>
        <c:lblOffset val="100"/>
        <c:noMultiLvlLbl val="0"/>
      </c:catAx>
      <c:valAx>
        <c:axId val="1897508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35546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'wypełnianie pustych komórek'!$P$152</c:f>
              <c:strCache>
                <c:ptCount val="1"/>
                <c:pt idx="0">
                  <c:v>no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komórek'!$P$153:$P$169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6</c:v>
                </c:pt>
                <c:pt idx="5">
                  <c:v>13</c:v>
                </c:pt>
                <c:pt idx="6">
                  <c:v>6</c:v>
                </c:pt>
                <c:pt idx="7">
                  <c:v>13</c:v>
                </c:pt>
                <c:pt idx="8">
                  <c:v>4</c:v>
                </c:pt>
                <c:pt idx="9">
                  <c:v>2</c:v>
                </c:pt>
                <c:pt idx="10">
                  <c:v>8</c:v>
                </c:pt>
                <c:pt idx="11">
                  <c:v>1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91-43D8-94A9-F2BB654E3ABC}"/>
            </c:ext>
          </c:extLst>
        </c:ser>
        <c:ser>
          <c:idx val="1"/>
          <c:order val="1"/>
          <c:tx>
            <c:strRef>
              <c:f>'wypełnianie pustych komórek'!$Q$152</c:f>
              <c:strCache>
                <c:ptCount val="1"/>
                <c:pt idx="0">
                  <c:v>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komórek'!$Q$153:$Q$169</c:f>
              <c:numCache>
                <c:formatCode>General</c:formatCode>
                <c:ptCount val="17"/>
                <c:pt idx="0">
                  <c:v>10</c:v>
                </c:pt>
                <c:pt idx="1">
                  <c:v>0</c:v>
                </c:pt>
                <c:pt idx="2">
                  <c:v>8</c:v>
                </c:pt>
                <c:pt idx="3">
                  <c:v>7</c:v>
                </c:pt>
                <c:pt idx="4">
                  <c:v>20</c:v>
                </c:pt>
                <c:pt idx="5">
                  <c:v>47</c:v>
                </c:pt>
                <c:pt idx="6">
                  <c:v>40</c:v>
                </c:pt>
                <c:pt idx="7">
                  <c:v>40</c:v>
                </c:pt>
                <c:pt idx="8">
                  <c:v>24</c:v>
                </c:pt>
                <c:pt idx="9">
                  <c:v>17</c:v>
                </c:pt>
                <c:pt idx="10">
                  <c:v>12</c:v>
                </c:pt>
                <c:pt idx="11">
                  <c:v>13</c:v>
                </c:pt>
                <c:pt idx="12">
                  <c:v>7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91-43D8-94A9-F2BB654E3ABC}"/>
            </c:ext>
          </c:extLst>
        </c:ser>
        <c:ser>
          <c:idx val="2"/>
          <c:order val="2"/>
          <c:tx>
            <c:strRef>
              <c:f>'wypełnianie pustych komórek'!$R$152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komórek'!$R$153:$R$169</c:f>
              <c:numCache>
                <c:formatCode>General</c:formatCode>
                <c:ptCount val="17"/>
                <c:pt idx="0">
                  <c:v>2</c:v>
                </c:pt>
                <c:pt idx="1">
                  <c:v>9</c:v>
                </c:pt>
                <c:pt idx="2">
                  <c:v>37</c:v>
                </c:pt>
                <c:pt idx="3">
                  <c:v>81</c:v>
                </c:pt>
                <c:pt idx="4">
                  <c:v>88</c:v>
                </c:pt>
                <c:pt idx="5">
                  <c:v>131</c:v>
                </c:pt>
                <c:pt idx="6">
                  <c:v>106</c:v>
                </c:pt>
                <c:pt idx="7">
                  <c:v>92</c:v>
                </c:pt>
                <c:pt idx="8">
                  <c:v>76</c:v>
                </c:pt>
                <c:pt idx="9">
                  <c:v>57</c:v>
                </c:pt>
                <c:pt idx="10">
                  <c:v>34</c:v>
                </c:pt>
                <c:pt idx="11">
                  <c:v>27</c:v>
                </c:pt>
                <c:pt idx="12">
                  <c:v>18</c:v>
                </c:pt>
                <c:pt idx="13">
                  <c:v>3</c:v>
                </c:pt>
                <c:pt idx="14">
                  <c:v>3</c:v>
                </c:pt>
                <c:pt idx="15">
                  <c:v>2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91-43D8-94A9-F2BB654E3ABC}"/>
            </c:ext>
          </c:extLst>
        </c:ser>
        <c:ser>
          <c:idx val="3"/>
          <c:order val="3"/>
          <c:tx>
            <c:strRef>
              <c:f>'wypełnianie pustych komórek'!$S$152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komórek'!$S$153:$S$169</c:f>
              <c:numCache>
                <c:formatCode>General</c:formatCode>
                <c:ptCount val="17"/>
                <c:pt idx="0">
                  <c:v>15</c:v>
                </c:pt>
                <c:pt idx="1">
                  <c:v>1</c:v>
                </c:pt>
                <c:pt idx="2">
                  <c:v>21</c:v>
                </c:pt>
                <c:pt idx="3">
                  <c:v>38</c:v>
                </c:pt>
                <c:pt idx="4">
                  <c:v>71</c:v>
                </c:pt>
                <c:pt idx="5">
                  <c:v>169</c:v>
                </c:pt>
                <c:pt idx="6">
                  <c:v>107</c:v>
                </c:pt>
                <c:pt idx="7">
                  <c:v>89</c:v>
                </c:pt>
                <c:pt idx="8">
                  <c:v>70</c:v>
                </c:pt>
                <c:pt idx="9">
                  <c:v>49</c:v>
                </c:pt>
                <c:pt idx="10">
                  <c:v>39</c:v>
                </c:pt>
                <c:pt idx="11">
                  <c:v>36</c:v>
                </c:pt>
                <c:pt idx="12">
                  <c:v>16</c:v>
                </c:pt>
                <c:pt idx="13">
                  <c:v>6</c:v>
                </c:pt>
                <c:pt idx="14">
                  <c:v>2</c:v>
                </c:pt>
                <c:pt idx="15">
                  <c:v>1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891-43D8-94A9-F2BB654E3ABC}"/>
            </c:ext>
          </c:extLst>
        </c:ser>
        <c:ser>
          <c:idx val="4"/>
          <c:order val="4"/>
          <c:tx>
            <c:strRef>
              <c:f>'wypełnianie pustych komórek'!$T$152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komórek'!$T$153:$T$169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11</c:v>
                </c:pt>
                <c:pt idx="4">
                  <c:v>21</c:v>
                </c:pt>
                <c:pt idx="5">
                  <c:v>46</c:v>
                </c:pt>
                <c:pt idx="6">
                  <c:v>29</c:v>
                </c:pt>
                <c:pt idx="7">
                  <c:v>26</c:v>
                </c:pt>
                <c:pt idx="8">
                  <c:v>13</c:v>
                </c:pt>
                <c:pt idx="9">
                  <c:v>11</c:v>
                </c:pt>
                <c:pt idx="10">
                  <c:v>11</c:v>
                </c:pt>
                <c:pt idx="11">
                  <c:v>10</c:v>
                </c:pt>
                <c:pt idx="12">
                  <c:v>1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91-43D8-94A9-F2BB654E3ABC}"/>
            </c:ext>
          </c:extLst>
        </c:ser>
        <c:ser>
          <c:idx val="5"/>
          <c:order val="5"/>
          <c:tx>
            <c:strRef>
              <c:f>'wypełnianie pustych komórek'!$U$152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komórek'!$U$153:$U$169</c:f>
              <c:numCache>
                <c:formatCode>General</c:formatCode>
                <c:ptCount val="17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10</c:v>
                </c:pt>
                <c:pt idx="4">
                  <c:v>14</c:v>
                </c:pt>
                <c:pt idx="5">
                  <c:v>29</c:v>
                </c:pt>
                <c:pt idx="6">
                  <c:v>26</c:v>
                </c:pt>
                <c:pt idx="7">
                  <c:v>17</c:v>
                </c:pt>
                <c:pt idx="8">
                  <c:v>9</c:v>
                </c:pt>
                <c:pt idx="9">
                  <c:v>10</c:v>
                </c:pt>
                <c:pt idx="10">
                  <c:v>4</c:v>
                </c:pt>
                <c:pt idx="11">
                  <c:v>5</c:v>
                </c:pt>
                <c:pt idx="12">
                  <c:v>1</c:v>
                </c:pt>
                <c:pt idx="13">
                  <c:v>3</c:v>
                </c:pt>
                <c:pt idx="14">
                  <c:v>1</c:v>
                </c:pt>
                <c:pt idx="15">
                  <c:v>1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91-43D8-94A9-F2BB654E3ABC}"/>
            </c:ext>
          </c:extLst>
        </c:ser>
        <c:ser>
          <c:idx val="6"/>
          <c:order val="6"/>
          <c:tx>
            <c:strRef>
              <c:f>'wypełnianie pustych komórek'!$V$152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'wypełnianie pustych komórek'!$O$153:$O$169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komórek'!$V$153:$V$169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891-43D8-94A9-F2BB654E3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0752319"/>
        <c:axId val="1208184175"/>
      </c:barChart>
      <c:catAx>
        <c:axId val="1060752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08184175"/>
        <c:crosses val="autoZero"/>
        <c:auto val="1"/>
        <c:lblAlgn val="ctr"/>
        <c:lblOffset val="100"/>
        <c:noMultiLvlLbl val="0"/>
      </c:catAx>
      <c:valAx>
        <c:axId val="1208184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60752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'wypełnianie pustych komórek'!$P$172</c:f>
              <c:strCache>
                <c:ptCount val="1"/>
                <c:pt idx="0">
                  <c:v>no 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komórek'!$O$173:$O$189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komórek'!$P$173:$P$189</c:f>
              <c:numCache>
                <c:formatCode>General</c:formatCode>
                <c:ptCount val="17"/>
                <c:pt idx="0">
                  <c:v>9</c:v>
                </c:pt>
                <c:pt idx="1">
                  <c:v>5</c:v>
                </c:pt>
                <c:pt idx="2">
                  <c:v>10</c:v>
                </c:pt>
                <c:pt idx="3">
                  <c:v>17</c:v>
                </c:pt>
                <c:pt idx="4">
                  <c:v>15</c:v>
                </c:pt>
                <c:pt idx="5">
                  <c:v>9</c:v>
                </c:pt>
                <c:pt idx="6">
                  <c:v>7</c:v>
                </c:pt>
                <c:pt idx="7">
                  <c:v>7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BE-4637-904F-4E0D2D51B126}"/>
            </c:ext>
          </c:extLst>
        </c:ser>
        <c:ser>
          <c:idx val="1"/>
          <c:order val="1"/>
          <c:tx>
            <c:strRef>
              <c:f>'wypełnianie pustych komórek'!$Q$172</c:f>
              <c:strCache>
                <c:ptCount val="1"/>
                <c:pt idx="0">
                  <c:v>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komórek'!$O$173:$O$189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komórek'!$Q$173:$Q$189</c:f>
              <c:numCache>
                <c:formatCode>General</c:formatCode>
                <c:ptCount val="17"/>
                <c:pt idx="0">
                  <c:v>8</c:v>
                </c:pt>
                <c:pt idx="1">
                  <c:v>6</c:v>
                </c:pt>
                <c:pt idx="2">
                  <c:v>25</c:v>
                </c:pt>
                <c:pt idx="3">
                  <c:v>70</c:v>
                </c:pt>
                <c:pt idx="4">
                  <c:v>96</c:v>
                </c:pt>
                <c:pt idx="5">
                  <c:v>43</c:v>
                </c:pt>
                <c:pt idx="6">
                  <c:v>38</c:v>
                </c:pt>
                <c:pt idx="7">
                  <c:v>31</c:v>
                </c:pt>
                <c:pt idx="8">
                  <c:v>28</c:v>
                </c:pt>
                <c:pt idx="9">
                  <c:v>16</c:v>
                </c:pt>
                <c:pt idx="10">
                  <c:v>13</c:v>
                </c:pt>
                <c:pt idx="11">
                  <c:v>8</c:v>
                </c:pt>
                <c:pt idx="12">
                  <c:v>7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4BE-4637-904F-4E0D2D51B126}"/>
            </c:ext>
          </c:extLst>
        </c:ser>
        <c:ser>
          <c:idx val="2"/>
          <c:order val="2"/>
          <c:tx>
            <c:strRef>
              <c:f>'wypełnianie pustych komórek'!$R$172</c:f>
              <c:strCache>
                <c:ptCount val="1"/>
                <c:pt idx="0">
                  <c:v>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komórek'!$O$173:$O$189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komórek'!$R$173:$R$189</c:f>
              <c:numCache>
                <c:formatCode>General</c:formatCode>
                <c:ptCount val="17"/>
                <c:pt idx="0">
                  <c:v>6</c:v>
                </c:pt>
                <c:pt idx="1">
                  <c:v>3</c:v>
                </c:pt>
                <c:pt idx="2">
                  <c:v>102</c:v>
                </c:pt>
                <c:pt idx="3">
                  <c:v>340</c:v>
                </c:pt>
                <c:pt idx="4">
                  <c:v>436</c:v>
                </c:pt>
                <c:pt idx="5">
                  <c:v>205</c:v>
                </c:pt>
                <c:pt idx="6">
                  <c:v>124</c:v>
                </c:pt>
                <c:pt idx="7">
                  <c:v>136</c:v>
                </c:pt>
                <c:pt idx="8">
                  <c:v>93</c:v>
                </c:pt>
                <c:pt idx="9">
                  <c:v>60</c:v>
                </c:pt>
                <c:pt idx="10">
                  <c:v>60</c:v>
                </c:pt>
                <c:pt idx="11">
                  <c:v>27</c:v>
                </c:pt>
                <c:pt idx="12">
                  <c:v>21</c:v>
                </c:pt>
                <c:pt idx="13">
                  <c:v>9</c:v>
                </c:pt>
                <c:pt idx="14">
                  <c:v>3</c:v>
                </c:pt>
                <c:pt idx="15">
                  <c:v>1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4BE-4637-904F-4E0D2D51B126}"/>
            </c:ext>
          </c:extLst>
        </c:ser>
        <c:ser>
          <c:idx val="3"/>
          <c:order val="3"/>
          <c:tx>
            <c:strRef>
              <c:f>'wypełnianie pustych komórek'!$S$172</c:f>
              <c:strCache>
                <c:ptCount val="1"/>
                <c:pt idx="0">
                  <c:v>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'wypełnianie pustych komórek'!$O$173:$O$189</c:f>
              <c:strCache>
                <c:ptCount val="17"/>
                <c:pt idx="0">
                  <c:v>0-5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21-25</c:v>
                </c:pt>
                <c:pt idx="5">
                  <c:v>26-30</c:v>
                </c:pt>
                <c:pt idx="6">
                  <c:v>31-35</c:v>
                </c:pt>
                <c:pt idx="7">
                  <c:v>36-40</c:v>
                </c:pt>
                <c:pt idx="8">
                  <c:v>41-45</c:v>
                </c:pt>
                <c:pt idx="9">
                  <c:v>46-50</c:v>
                </c:pt>
                <c:pt idx="10">
                  <c:v>51-55</c:v>
                </c:pt>
                <c:pt idx="11">
                  <c:v>56-60</c:v>
                </c:pt>
                <c:pt idx="12">
                  <c:v>61-65</c:v>
                </c:pt>
                <c:pt idx="13">
                  <c:v>66-70</c:v>
                </c:pt>
                <c:pt idx="14">
                  <c:v>71-75</c:v>
                </c:pt>
                <c:pt idx="15">
                  <c:v>76-80</c:v>
                </c:pt>
                <c:pt idx="16">
                  <c:v>81-100</c:v>
                </c:pt>
              </c:strCache>
            </c:strRef>
          </c:cat>
          <c:val>
            <c:numRef>
              <c:f>'wypełnianie pustych komórek'!$S$173:$S$189</c:f>
              <c:numCache>
                <c:formatCode>General</c:formatCode>
                <c:ptCount val="17"/>
                <c:pt idx="0">
                  <c:v>334</c:v>
                </c:pt>
                <c:pt idx="1">
                  <c:v>152</c:v>
                </c:pt>
                <c:pt idx="2">
                  <c:v>231</c:v>
                </c:pt>
                <c:pt idx="3">
                  <c:v>384</c:v>
                </c:pt>
                <c:pt idx="4">
                  <c:v>415</c:v>
                </c:pt>
                <c:pt idx="5">
                  <c:v>251</c:v>
                </c:pt>
                <c:pt idx="6">
                  <c:v>183</c:v>
                </c:pt>
                <c:pt idx="7">
                  <c:v>172</c:v>
                </c:pt>
                <c:pt idx="8">
                  <c:v>117</c:v>
                </c:pt>
                <c:pt idx="9">
                  <c:v>102</c:v>
                </c:pt>
                <c:pt idx="10">
                  <c:v>56</c:v>
                </c:pt>
                <c:pt idx="11">
                  <c:v>48</c:v>
                </c:pt>
                <c:pt idx="12">
                  <c:v>37</c:v>
                </c:pt>
                <c:pt idx="13">
                  <c:v>8</c:v>
                </c:pt>
                <c:pt idx="14">
                  <c:v>7</c:v>
                </c:pt>
                <c:pt idx="15">
                  <c:v>4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4BE-4637-904F-4E0D2D51B1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562463"/>
        <c:axId val="1208179215"/>
      </c:lineChart>
      <c:catAx>
        <c:axId val="1335562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208179215"/>
        <c:crosses val="autoZero"/>
        <c:auto val="1"/>
        <c:lblAlgn val="ctr"/>
        <c:lblOffset val="100"/>
        <c:noMultiLvlLbl val="0"/>
      </c:catAx>
      <c:valAx>
        <c:axId val="120817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335562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4C38CF-67C2-4088-A2AD-522FD06E4E9F}" type="datetime1">
              <a:rPr lang="pl-PL" smtClean="0"/>
              <a:t>25.10.2023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FB94E0-1F98-4426-9482-6C6FD17970C3}" type="datetime1">
              <a:rPr lang="pl-PL" smtClean="0"/>
              <a:t>25.10.2023</a:t>
            </a:fld>
            <a:endParaRPr lang="pl-PL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B1513CE-31DD-419A-8771-730D4114704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DDCB5A-8DF3-4145-9175-339BBE145B1B}" type="datetime1">
              <a:rPr lang="pl-PL" smtClean="0"/>
              <a:t>25.10.2023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3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B290639-4E92-4ED8-8D96-471111637F1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5DCC78-8463-444F-A0CF-2EABB296C18C}" type="datetime1">
              <a:rPr lang="pl-PL" smtClean="0"/>
              <a:t>25.10.2023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18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25.10.2023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27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25.10.2023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9701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35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25.10.2023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574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42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25.10.2023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752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49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25.10.2023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0904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51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25.10.2023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1325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53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1E8B9C0-D202-4F09-BF77-9FA608F42D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65CB970-E35C-4CF5-95DE-0955C0BD62D9}" type="datetime1">
              <a:rPr lang="pl-PL" smtClean="0"/>
              <a:t>25.10.2023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96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 sz="4800"/>
              <a:t>3DFloat</a:t>
            </a:r>
          </a:p>
        </p:txBody>
      </p:sp>
      <p:sp>
        <p:nvSpPr>
          <p:cNvPr id="14" name="Obraz — symbol zastępczy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Dowolny kształt: Kształt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olumna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16" name="Tekst — symbol zastępczy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2" name="Tekst — symbol zastępczy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23" name="Zawartość — symbol zastępczy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8" name="Tekst — symbol zastępczy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</a:t>
            </a:r>
          </a:p>
        </p:txBody>
      </p:sp>
      <p:sp>
        <p:nvSpPr>
          <p:cNvPr id="21" name="Zawartość — symbol zastępczy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0" name="Obraz — symbol zastępczy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Zamkni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1" name="Podtytuł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Obraz — symbol zastępczy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2" name="Obraz — symbol zastępczy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grpSp>
        <p:nvGrpSpPr>
          <p:cNvPr id="43" name="Grupa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Dowolny kształt: Kształt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6" name="Dowolny kształt: Kształt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w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Dowolny kształt: Kształt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l-PL"/>
              <a:t>Kliknij, aby dodać tytuł</a:t>
            </a:r>
          </a:p>
        </p:txBody>
      </p:sp>
      <p:sp>
        <p:nvSpPr>
          <p:cNvPr id="7" name="Zawartość — symbol zastępczy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l-PL" sz="1600"/>
              <a:t>Kliknij, aby dodać tekst</a:t>
            </a:r>
          </a:p>
        </p:txBody>
      </p:sp>
      <p:sp>
        <p:nvSpPr>
          <p:cNvPr id="17" name="Obraz — symbol zastępczy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2" name="Obraz — symbol zastępczy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5" name="Obraz — symbol zastępczy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stę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8" name="Obraz — symbol zastępczy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9" name="Obraz — symbol zastępczy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0" name="Obraz — symbol zastępczy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Zawartość — symbol zastępczy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Oś czasu tabeli wykresó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a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Dowolny kształt: Kształt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Dowolny kształt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0" name="Dowolny kształt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Dowolny kształt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2" name="Ow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7" name="Zawartość — symbol zastępczy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40" name="Tytuł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Zespół</a:t>
            </a:r>
          </a:p>
        </p:txBody>
      </p:sp>
      <p:grpSp>
        <p:nvGrpSpPr>
          <p:cNvPr id="51" name="Grupa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Dowolny kształt: Kształt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3" name="Dowolny kształt: Kształt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6" name="Obraz — symbol zastępczy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7" name="Obraz — symbol zastępczy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8" name="Obraz — symbol zastępczy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59" name="Obraz — symbol zastępczy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63" name="Tekst — symbol zastępczy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1" name="Tekst — symbol zastępczy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5" name="Tekst — symbol zastępczy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4" name="Tekst — symbol zastępczy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7" name="Tekst — symbol zastępczy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6" name="Tekst — symbol zastępczy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9" name="Tekst — symbol zastępczy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8" name="Tekst — symbol zastępczy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Kolumna zawartości 2 (slajd porównan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w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Przykładowy tekst stopki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pl-PL" dirty="0"/>
              <a:t>Analysis of </a:t>
            </a:r>
            <a:r>
              <a:rPr lang="pl-PL" dirty="0" err="1"/>
              <a:t>spacecraft</a:t>
            </a:r>
            <a:r>
              <a:rPr lang="pl-PL" dirty="0"/>
              <a:t> </a:t>
            </a:r>
            <a:r>
              <a:rPr lang="pl-PL" dirty="0" err="1"/>
              <a:t>passengers</a:t>
            </a:r>
            <a:endParaRPr lang="pl-PL" dirty="0"/>
          </a:p>
        </p:txBody>
      </p:sp>
      <p:pic>
        <p:nvPicPr>
          <p:cNvPr id="14" name="Obraz — symbol zastępczy 13" descr="Cyfrowe tło punktów danych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Jan Taran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8300"/>
            <a:ext cx="11090274" cy="1717952"/>
          </a:xfrm>
        </p:spPr>
        <p:txBody>
          <a:bodyPr/>
          <a:lstStyle/>
          <a:p>
            <a:pPr algn="ctr"/>
            <a:r>
              <a:rPr lang="pl-PL" dirty="0"/>
              <a:t>How </a:t>
            </a:r>
            <a:r>
              <a:rPr lang="pl-PL" dirty="0" err="1"/>
              <a:t>CryoSleep</a:t>
            </a:r>
            <a:r>
              <a:rPr lang="pl-PL" dirty="0"/>
              <a:t> influence on the </a:t>
            </a:r>
            <a:r>
              <a:rPr lang="pl-PL" dirty="0" err="1"/>
              <a:t>amount</a:t>
            </a:r>
            <a:r>
              <a:rPr lang="pl-PL" dirty="0"/>
              <a:t> of </a:t>
            </a:r>
            <a:r>
              <a:rPr lang="pl-PL" dirty="0" err="1"/>
              <a:t>money</a:t>
            </a:r>
            <a:r>
              <a:rPr lang="pl-PL" dirty="0"/>
              <a:t> </a:t>
            </a:r>
            <a:r>
              <a:rPr lang="pl-PL" dirty="0" err="1"/>
              <a:t>spending</a:t>
            </a:r>
            <a:endParaRPr lang="pl-PL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10</a:t>
            </a:fld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A807393-1B2C-5B21-8DE5-7B97FFC155C0}"/>
              </a:ext>
            </a:extLst>
          </p:cNvPr>
          <p:cNvSpPr txBox="1"/>
          <p:nvPr/>
        </p:nvSpPr>
        <p:spPr>
          <a:xfrm>
            <a:off x="866775" y="5008567"/>
            <a:ext cx="1045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Conclusions</a:t>
            </a:r>
            <a:r>
              <a:rPr lang="pl-PL" dirty="0"/>
              <a:t>: </a:t>
            </a:r>
          </a:p>
          <a:p>
            <a:r>
              <a:rPr lang="pl-PL" dirty="0" err="1"/>
              <a:t>Passengers</a:t>
            </a:r>
            <a:r>
              <a:rPr lang="pl-PL" dirty="0"/>
              <a:t>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in </a:t>
            </a:r>
            <a:r>
              <a:rPr lang="pl-PL" dirty="0" err="1"/>
              <a:t>CryoSleep</a:t>
            </a:r>
            <a:r>
              <a:rPr lang="pl-PL" dirty="0"/>
              <a:t> do not </a:t>
            </a:r>
            <a:r>
              <a:rPr lang="pl-PL" dirty="0" err="1"/>
              <a:t>spend</a:t>
            </a:r>
            <a:r>
              <a:rPr lang="pl-PL" dirty="0"/>
              <a:t> </a:t>
            </a:r>
            <a:r>
              <a:rPr lang="pl-PL" dirty="0" err="1"/>
              <a:t>money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all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Warning</a:t>
            </a:r>
            <a:r>
              <a:rPr lang="pl-PL" dirty="0"/>
              <a:t>! People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in </a:t>
            </a:r>
            <a:r>
              <a:rPr lang="pl-PL" dirty="0" err="1"/>
              <a:t>CryoSleep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choose</a:t>
            </a:r>
            <a:r>
              <a:rPr lang="pl-PL" dirty="0"/>
              <a:t> to not </a:t>
            </a:r>
            <a:r>
              <a:rPr lang="pl-PL" dirty="0" err="1"/>
              <a:t>spend</a:t>
            </a:r>
            <a:r>
              <a:rPr lang="pl-PL" dirty="0"/>
              <a:t> </a:t>
            </a:r>
            <a:r>
              <a:rPr lang="pl-PL" dirty="0" err="1"/>
              <a:t>money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!</a:t>
            </a:r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4905AFD8-3A86-D6C5-B21B-856D5D1D1F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532656"/>
              </p:ext>
            </p:extLst>
          </p:nvPr>
        </p:nvGraphicFramePr>
        <p:xfrm>
          <a:off x="2345183" y="1967051"/>
          <a:ext cx="5156447" cy="3041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377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8300"/>
            <a:ext cx="11090274" cy="1332000"/>
          </a:xfrm>
        </p:spPr>
        <p:txBody>
          <a:bodyPr/>
          <a:lstStyle/>
          <a:p>
            <a:r>
              <a:rPr lang="pl-PL" sz="4000" dirty="0"/>
              <a:t>Same </a:t>
            </a:r>
            <a:r>
              <a:rPr lang="pl-PL" sz="4000" dirty="0" err="1"/>
              <a:t>analysis</a:t>
            </a:r>
            <a:r>
              <a:rPr lang="pl-PL" sz="4000" dirty="0"/>
              <a:t> to </a:t>
            </a:r>
            <a:r>
              <a:rPr lang="pl-PL" sz="4000" dirty="0" err="1"/>
              <a:t>determine</a:t>
            </a:r>
            <a:r>
              <a:rPr lang="pl-PL" sz="4000" dirty="0"/>
              <a:t> </a:t>
            </a:r>
            <a:r>
              <a:rPr lang="pl-PL" sz="4000" dirty="0" err="1"/>
              <a:t>wealth</a:t>
            </a:r>
            <a:r>
              <a:rPr lang="pl-PL" sz="4000" dirty="0"/>
              <a:t> of </a:t>
            </a:r>
            <a:r>
              <a:rPr lang="pl-PL" sz="4000" dirty="0" err="1"/>
              <a:t>passengers</a:t>
            </a:r>
            <a:r>
              <a:rPr lang="pl-PL" sz="4000" dirty="0"/>
              <a:t> from </a:t>
            </a:r>
            <a:r>
              <a:rPr lang="pl-PL" sz="4000" dirty="0" err="1"/>
              <a:t>different</a:t>
            </a:r>
            <a:r>
              <a:rPr lang="pl-PL" sz="4000" dirty="0"/>
              <a:t> </a:t>
            </a:r>
            <a:r>
              <a:rPr lang="pl-PL" sz="4000" dirty="0" err="1"/>
              <a:t>planets</a:t>
            </a:r>
            <a:r>
              <a:rPr lang="pl-PL" sz="4000" dirty="0"/>
              <a:t> but </a:t>
            </a:r>
            <a:r>
              <a:rPr lang="pl-PL" sz="4000" dirty="0" err="1"/>
              <a:t>without</a:t>
            </a:r>
            <a:r>
              <a:rPr lang="pl-PL" sz="4000" dirty="0"/>
              <a:t> </a:t>
            </a:r>
            <a:r>
              <a:rPr lang="pl-PL" sz="4000" dirty="0" err="1"/>
              <a:t>people</a:t>
            </a:r>
            <a:r>
              <a:rPr lang="pl-PL" sz="4000" dirty="0"/>
              <a:t> </a:t>
            </a:r>
            <a:r>
              <a:rPr lang="pl-PL" sz="4000" dirty="0" err="1"/>
              <a:t>who</a:t>
            </a:r>
            <a:r>
              <a:rPr lang="pl-PL" sz="4000" dirty="0"/>
              <a:t> </a:t>
            </a:r>
            <a:r>
              <a:rPr lang="pl-PL" sz="4000" dirty="0" err="1"/>
              <a:t>are</a:t>
            </a:r>
            <a:r>
              <a:rPr lang="pl-PL" sz="4000" dirty="0"/>
              <a:t> in </a:t>
            </a:r>
            <a:r>
              <a:rPr lang="pl-PL" sz="4000" dirty="0" err="1"/>
              <a:t>CryoSleep</a:t>
            </a:r>
            <a:r>
              <a:rPr lang="pl-PL" sz="4000" dirty="0"/>
              <a:t> 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11</a:t>
            </a:fld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A807393-1B2C-5B21-8DE5-7B97FFC155C0}"/>
              </a:ext>
            </a:extLst>
          </p:cNvPr>
          <p:cNvSpPr txBox="1"/>
          <p:nvPr/>
        </p:nvSpPr>
        <p:spPr>
          <a:xfrm>
            <a:off x="685800" y="5143500"/>
            <a:ext cx="10458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Minor </a:t>
            </a:r>
            <a:r>
              <a:rPr lang="pl-PL" sz="2800" dirty="0" err="1"/>
              <a:t>changes</a:t>
            </a:r>
            <a:r>
              <a:rPr lang="pl-PL" sz="2800" dirty="0"/>
              <a:t>.</a:t>
            </a:r>
          </a:p>
          <a:p>
            <a:endParaRPr lang="pl-PL" sz="28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08C4C03-B185-A12E-2AB7-CCCEEA29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4" y="2536912"/>
            <a:ext cx="11788532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5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8300"/>
            <a:ext cx="11090274" cy="1332000"/>
          </a:xfrm>
        </p:spPr>
        <p:txBody>
          <a:bodyPr/>
          <a:lstStyle/>
          <a:p>
            <a:r>
              <a:rPr lang="pl-PL" sz="4000" dirty="0" err="1"/>
              <a:t>Looking</a:t>
            </a:r>
            <a:r>
              <a:rPr lang="pl-PL" sz="4000" dirty="0"/>
              <a:t> for </a:t>
            </a:r>
            <a:r>
              <a:rPr lang="pl-PL" sz="4000" dirty="0" err="1"/>
              <a:t>patters</a:t>
            </a:r>
            <a:r>
              <a:rPr lang="pl-PL" sz="4000" dirty="0"/>
              <a:t> </a:t>
            </a:r>
            <a:r>
              <a:rPr lang="pl-PL" sz="4000" dirty="0" err="1"/>
              <a:t>between</a:t>
            </a:r>
            <a:r>
              <a:rPr lang="pl-PL" sz="4000" dirty="0"/>
              <a:t> </a:t>
            </a:r>
            <a:r>
              <a:rPr lang="pl-PL" sz="4000" dirty="0" err="1"/>
              <a:t>HomePlanet</a:t>
            </a:r>
            <a:r>
              <a:rPr lang="pl-PL" sz="4000" dirty="0"/>
              <a:t>, Deck and </a:t>
            </a:r>
            <a:r>
              <a:rPr lang="pl-PL" sz="4000" dirty="0" err="1"/>
              <a:t>Destination</a:t>
            </a:r>
            <a:r>
              <a:rPr lang="pl-PL" sz="4000" dirty="0"/>
              <a:t> 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12</a:t>
            </a:fld>
            <a:endParaRPr lang="pl-PL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775C73C4-7AAA-5459-AA88-BB640BF6E0EA}"/>
              </a:ext>
            </a:extLst>
          </p:cNvPr>
          <p:cNvSpPr txBox="1"/>
          <p:nvPr/>
        </p:nvSpPr>
        <p:spPr>
          <a:xfrm>
            <a:off x="8327254" y="5921405"/>
            <a:ext cx="344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Graphs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readable</a:t>
            </a:r>
            <a:r>
              <a:rPr lang="pl-PL" dirty="0"/>
              <a:t> for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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0A0CF7ED-7D2B-8D19-C62B-E72334A7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78" y="1742541"/>
            <a:ext cx="11090274" cy="179792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EDB665C-1692-D140-A1FD-C2AD2616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78" y="3582709"/>
            <a:ext cx="11188895" cy="1763319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C1A6256-9B5B-A997-A601-39095CF5109B}"/>
              </a:ext>
            </a:extLst>
          </p:cNvPr>
          <p:cNvSpPr txBox="1"/>
          <p:nvPr/>
        </p:nvSpPr>
        <p:spPr>
          <a:xfrm>
            <a:off x="1207363" y="5530788"/>
            <a:ext cx="4971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/>
              <a:t>There</a:t>
            </a:r>
            <a:r>
              <a:rPr lang="pl-PL" sz="2400" dirty="0"/>
              <a:t> </a:t>
            </a:r>
            <a:r>
              <a:rPr lang="pl-PL" sz="2400" dirty="0" err="1"/>
              <a:t>are</a:t>
            </a:r>
            <a:r>
              <a:rPr lang="pl-PL" sz="2400" dirty="0"/>
              <a:t> </a:t>
            </a:r>
            <a:r>
              <a:rPr lang="pl-PL" sz="2400" dirty="0" err="1"/>
              <a:t>some</a:t>
            </a:r>
            <a:r>
              <a:rPr lang="pl-PL" sz="2400" dirty="0"/>
              <a:t> </a:t>
            </a:r>
            <a:r>
              <a:rPr lang="pl-PL" sz="2400" dirty="0" err="1"/>
              <a:t>visible</a:t>
            </a:r>
            <a:r>
              <a:rPr lang="pl-PL" sz="2400" dirty="0"/>
              <a:t> </a:t>
            </a:r>
            <a:r>
              <a:rPr lang="pl-PL" sz="2400" dirty="0" err="1"/>
              <a:t>patters</a:t>
            </a:r>
            <a:r>
              <a:rPr lang="pl-PL" sz="2400" dirty="0"/>
              <a:t> </a:t>
            </a:r>
            <a:r>
              <a:rPr lang="pl-PL" sz="2400" dirty="0" err="1"/>
              <a:t>here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77573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8300"/>
            <a:ext cx="11090274" cy="1332000"/>
          </a:xfrm>
        </p:spPr>
        <p:txBody>
          <a:bodyPr/>
          <a:lstStyle/>
          <a:p>
            <a:r>
              <a:rPr lang="pl-PL" sz="4000" dirty="0" err="1"/>
              <a:t>Looking</a:t>
            </a:r>
            <a:r>
              <a:rPr lang="pl-PL" sz="4000" dirty="0"/>
              <a:t> for </a:t>
            </a:r>
            <a:r>
              <a:rPr lang="pl-PL" sz="4000" dirty="0" err="1"/>
              <a:t>patters</a:t>
            </a:r>
            <a:r>
              <a:rPr lang="pl-PL" sz="4000" dirty="0"/>
              <a:t> </a:t>
            </a:r>
            <a:r>
              <a:rPr lang="pl-PL" sz="4000" dirty="0" err="1"/>
              <a:t>between</a:t>
            </a:r>
            <a:r>
              <a:rPr lang="pl-PL" sz="4000" dirty="0"/>
              <a:t> Deck, </a:t>
            </a:r>
            <a:r>
              <a:rPr lang="pl-PL" sz="4000" dirty="0" err="1"/>
              <a:t>HomePlanet</a:t>
            </a:r>
            <a:r>
              <a:rPr lang="pl-PL" sz="4000" dirty="0"/>
              <a:t> and </a:t>
            </a:r>
            <a:r>
              <a:rPr lang="pl-PL" sz="4000" dirty="0" err="1"/>
              <a:t>CryoSleep</a:t>
            </a: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13</a:t>
            </a:fld>
            <a:endParaRPr lang="pl-PL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E0EEE435-E3D2-3F86-9E8B-DE4D04C4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" y="1916775"/>
            <a:ext cx="10809614" cy="36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98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8300"/>
            <a:ext cx="11090274" cy="1332000"/>
          </a:xfrm>
        </p:spPr>
        <p:txBody>
          <a:bodyPr/>
          <a:lstStyle/>
          <a:p>
            <a:r>
              <a:rPr lang="pl-PL" sz="4000" dirty="0" err="1"/>
              <a:t>Looking</a:t>
            </a:r>
            <a:r>
              <a:rPr lang="pl-PL" sz="4000" dirty="0"/>
              <a:t> for </a:t>
            </a:r>
            <a:r>
              <a:rPr lang="pl-PL" sz="4000" dirty="0" err="1"/>
              <a:t>patters</a:t>
            </a:r>
            <a:r>
              <a:rPr lang="pl-PL" sz="4000" dirty="0"/>
              <a:t> </a:t>
            </a:r>
            <a:r>
              <a:rPr lang="pl-PL" sz="4000" dirty="0" err="1"/>
              <a:t>between</a:t>
            </a:r>
            <a:r>
              <a:rPr lang="pl-PL" sz="4000" dirty="0"/>
              <a:t> Deck, </a:t>
            </a:r>
            <a:r>
              <a:rPr lang="pl-PL" sz="4000" dirty="0" err="1"/>
              <a:t>HomePlanet</a:t>
            </a:r>
            <a:r>
              <a:rPr lang="pl-PL" sz="4000" dirty="0"/>
              <a:t> and </a:t>
            </a:r>
            <a:r>
              <a:rPr lang="pl-PL" sz="4000" dirty="0" err="1"/>
              <a:t>CryoSleep</a:t>
            </a: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14</a:t>
            </a:fld>
            <a:endParaRPr lang="pl-PL"/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C33AE3CB-4D87-A8E0-7ACA-6FF063FE81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702616"/>
              </p:ext>
            </p:extLst>
          </p:nvPr>
        </p:nvGraphicFramePr>
        <p:xfrm>
          <a:off x="479394" y="1700300"/>
          <a:ext cx="10741981" cy="47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047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8300"/>
            <a:ext cx="11090274" cy="1332000"/>
          </a:xfrm>
        </p:spPr>
        <p:txBody>
          <a:bodyPr/>
          <a:lstStyle/>
          <a:p>
            <a:r>
              <a:rPr lang="pl-PL" sz="4000" dirty="0" err="1"/>
              <a:t>Looking</a:t>
            </a:r>
            <a:r>
              <a:rPr lang="pl-PL" sz="4000" dirty="0"/>
              <a:t> for </a:t>
            </a:r>
            <a:r>
              <a:rPr lang="pl-PL" sz="4000" dirty="0" err="1"/>
              <a:t>patters</a:t>
            </a:r>
            <a:r>
              <a:rPr lang="pl-PL" sz="4000" dirty="0"/>
              <a:t> </a:t>
            </a:r>
            <a:r>
              <a:rPr lang="pl-PL" sz="4000" dirty="0" err="1"/>
              <a:t>between</a:t>
            </a:r>
            <a:r>
              <a:rPr lang="pl-PL" sz="4000" dirty="0"/>
              <a:t> </a:t>
            </a:r>
            <a:r>
              <a:rPr lang="pl-PL" sz="4000" dirty="0" err="1"/>
              <a:t>Destination</a:t>
            </a:r>
            <a:r>
              <a:rPr lang="pl-PL" sz="4000" dirty="0"/>
              <a:t>, </a:t>
            </a:r>
            <a:r>
              <a:rPr lang="pl-PL" sz="4000" dirty="0" err="1"/>
              <a:t>HomePlanet</a:t>
            </a:r>
            <a:r>
              <a:rPr lang="pl-PL" sz="4000" dirty="0"/>
              <a:t> and </a:t>
            </a:r>
            <a:r>
              <a:rPr lang="pl-PL" sz="4000" dirty="0" err="1"/>
              <a:t>CryoSleep</a:t>
            </a: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15</a:t>
            </a:fld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97A8F02-2615-A653-07F3-36CEB857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11" y="2093188"/>
            <a:ext cx="11735578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8300"/>
            <a:ext cx="11090274" cy="1332000"/>
          </a:xfrm>
        </p:spPr>
        <p:txBody>
          <a:bodyPr/>
          <a:lstStyle/>
          <a:p>
            <a:r>
              <a:rPr lang="pl-PL" sz="4000" dirty="0" err="1"/>
              <a:t>Looking</a:t>
            </a:r>
            <a:r>
              <a:rPr lang="pl-PL" sz="4000" dirty="0"/>
              <a:t> for </a:t>
            </a:r>
            <a:r>
              <a:rPr lang="pl-PL" sz="4000" dirty="0" err="1"/>
              <a:t>patters</a:t>
            </a:r>
            <a:r>
              <a:rPr lang="pl-PL" sz="4000" dirty="0"/>
              <a:t> </a:t>
            </a:r>
            <a:r>
              <a:rPr lang="pl-PL" sz="4000" dirty="0" err="1"/>
              <a:t>between</a:t>
            </a:r>
            <a:r>
              <a:rPr lang="pl-PL" sz="4000" dirty="0"/>
              <a:t> </a:t>
            </a:r>
            <a:r>
              <a:rPr lang="pl-PL" sz="4000" dirty="0" err="1"/>
              <a:t>Destination</a:t>
            </a:r>
            <a:r>
              <a:rPr lang="pl-PL" sz="4000" dirty="0"/>
              <a:t>, </a:t>
            </a:r>
            <a:r>
              <a:rPr lang="pl-PL" sz="4000" dirty="0" err="1"/>
              <a:t>HomePlanet</a:t>
            </a:r>
            <a:r>
              <a:rPr lang="pl-PL" sz="4000" dirty="0"/>
              <a:t> and </a:t>
            </a:r>
            <a:r>
              <a:rPr lang="pl-PL" sz="4000" dirty="0" err="1"/>
              <a:t>CryoSleep</a:t>
            </a: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16</a:t>
            </a:fld>
            <a:endParaRPr lang="pl-PL"/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AF013AF6-105B-217B-ED4F-4F8FBD65B1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241617"/>
              </p:ext>
            </p:extLst>
          </p:nvPr>
        </p:nvGraphicFramePr>
        <p:xfrm>
          <a:off x="301841" y="1700300"/>
          <a:ext cx="11339296" cy="4434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996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3AA416-8E4C-75CF-4535-6F8CCFC1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Conclusions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A356CF-A756-9406-3A50-CF0B5044C2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1.  </a:t>
            </a:r>
            <a:r>
              <a:rPr lang="pl-PL" dirty="0" err="1"/>
              <a:t>Passengers</a:t>
            </a:r>
            <a:r>
              <a:rPr lang="pl-PL" dirty="0"/>
              <a:t> from Earth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CryoSleep</a:t>
            </a:r>
            <a:r>
              <a:rPr lang="pl-PL" dirty="0"/>
              <a:t>.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travelling to PSO J318.5-22 half of </a:t>
            </a:r>
            <a:r>
              <a:rPr lang="pl-PL" dirty="0" err="1"/>
              <a:t>them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choosing</a:t>
            </a:r>
            <a:r>
              <a:rPr lang="pl-PL" dirty="0"/>
              <a:t> </a:t>
            </a:r>
            <a:r>
              <a:rPr lang="pl-PL" dirty="0" err="1"/>
              <a:t>CryoSleep</a:t>
            </a:r>
            <a:endParaRPr lang="pl-PL" dirty="0"/>
          </a:p>
          <a:p>
            <a:r>
              <a:rPr lang="pl-PL" dirty="0"/>
              <a:t>2.  </a:t>
            </a:r>
            <a:r>
              <a:rPr lang="pl-PL" dirty="0" err="1"/>
              <a:t>Passengers</a:t>
            </a:r>
            <a:r>
              <a:rPr lang="pl-PL" dirty="0"/>
              <a:t> from Europe </a:t>
            </a:r>
            <a:r>
              <a:rPr lang="pl-PL" dirty="0" err="1"/>
              <a:t>are</a:t>
            </a:r>
            <a:r>
              <a:rPr lang="pl-PL" dirty="0"/>
              <a:t> the </a:t>
            </a:r>
            <a:r>
              <a:rPr lang="pl-PL" dirty="0" err="1"/>
              <a:t>ones</a:t>
            </a:r>
            <a:r>
              <a:rPr lang="pl-PL" dirty="0"/>
              <a:t>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CryoSleep</a:t>
            </a:r>
            <a:r>
              <a:rPr lang="pl-PL" dirty="0"/>
              <a:t> the most, </a:t>
            </a:r>
            <a:r>
              <a:rPr lang="pl-PL" dirty="0" err="1"/>
              <a:t>over</a:t>
            </a:r>
            <a:r>
              <a:rPr lang="pl-PL" dirty="0"/>
              <a:t> half of tchem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CryoSleep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going</a:t>
            </a:r>
            <a:r>
              <a:rPr lang="pl-PL" dirty="0"/>
              <a:t> to 55 </a:t>
            </a:r>
            <a:r>
              <a:rPr lang="pl-PL" dirty="0" err="1"/>
              <a:t>Cancri</a:t>
            </a:r>
            <a:r>
              <a:rPr lang="pl-PL" dirty="0"/>
              <a:t> e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F93B345-1939-A8E8-C8DB-A79CD6273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6660" y="2088297"/>
            <a:ext cx="5435600" cy="3995650"/>
          </a:xfrm>
        </p:spPr>
        <p:txBody>
          <a:bodyPr/>
          <a:lstStyle/>
          <a:p>
            <a:r>
              <a:rPr lang="pl-PL" dirty="0"/>
              <a:t>From Deck </a:t>
            </a:r>
            <a:r>
              <a:rPr lang="pl-PL" dirty="0" err="1"/>
              <a:t>analysis</a:t>
            </a:r>
            <a:r>
              <a:rPr lang="pl-PL" dirty="0"/>
              <a:t> we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deduct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form of </a:t>
            </a:r>
            <a:r>
              <a:rPr lang="pl-PL" dirty="0" err="1"/>
              <a:t>distribution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choosing</a:t>
            </a:r>
            <a:r>
              <a:rPr lang="pl-PL" dirty="0"/>
              <a:t> deck and </a:t>
            </a:r>
            <a:r>
              <a:rPr lang="pl-PL" dirty="0" err="1"/>
              <a:t>destination</a:t>
            </a:r>
            <a:endParaRPr lang="pl-PL" dirty="0"/>
          </a:p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interesting</a:t>
            </a:r>
            <a:r>
              <a:rPr lang="pl-PL" dirty="0"/>
              <a:t> </a:t>
            </a:r>
            <a:r>
              <a:rPr lang="pl-PL" dirty="0" err="1"/>
              <a:t>patters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looking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dependence</a:t>
            </a:r>
            <a:r>
              <a:rPr lang="pl-PL" dirty="0"/>
              <a:t> of </a:t>
            </a:r>
            <a:r>
              <a:rPr lang="pl-PL" dirty="0" err="1"/>
              <a:t>CryoSleep</a:t>
            </a:r>
            <a:r>
              <a:rPr lang="pl-PL" dirty="0"/>
              <a:t> on deck and </a:t>
            </a:r>
            <a:r>
              <a:rPr lang="pl-PL" dirty="0" err="1"/>
              <a:t>HomePlanet</a:t>
            </a:r>
            <a:endParaRPr lang="pl-PL" dirty="0"/>
          </a:p>
          <a:p>
            <a:endParaRPr lang="pl-PL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D40208A-4878-2A8F-7975-1FFB9F5A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34731F6-BCFD-89E9-8974-750B680E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C90612F-4142-2241-5EB9-66BAD33A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2729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olny kształt: Kształt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40" name="Grupa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Dowolny kształt: Kształt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42" name="Dowolny kształt: Kształt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 useBgFill="1">
        <p:nvSpPr>
          <p:cNvPr id="46" name="Prostokąt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Prostokąt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1152563"/>
            <a:ext cx="7501184" cy="452615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>
              <a:lnSpc>
                <a:spcPct val="100000"/>
              </a:lnSpc>
            </a:pPr>
            <a:br>
              <a:rPr lang="pl-PL" sz="6600" dirty="0"/>
            </a:br>
            <a:r>
              <a:rPr lang="pl-PL" sz="6600" dirty="0"/>
              <a:t>Analysis </a:t>
            </a:r>
            <a:r>
              <a:rPr lang="pl-PL" sz="6600" dirty="0" err="1"/>
              <a:t>between</a:t>
            </a:r>
            <a:r>
              <a:rPr lang="pl-PL" sz="6600" dirty="0"/>
              <a:t> </a:t>
            </a:r>
            <a:r>
              <a:rPr lang="pl-PL" sz="6600" dirty="0" err="1"/>
              <a:t>ages</a:t>
            </a:r>
            <a:r>
              <a:rPr lang="pl-PL" sz="6600" dirty="0"/>
              <a:t> of </a:t>
            </a:r>
            <a:r>
              <a:rPr lang="pl-PL" sz="6600" dirty="0" err="1"/>
              <a:t>passengers</a:t>
            </a:r>
            <a:r>
              <a:rPr lang="pl-PL" sz="6600" dirty="0"/>
              <a:t> from </a:t>
            </a:r>
            <a:r>
              <a:rPr lang="pl-PL" sz="6600" dirty="0" err="1"/>
              <a:t>different</a:t>
            </a:r>
            <a:r>
              <a:rPr lang="pl-PL" sz="6600" dirty="0"/>
              <a:t> </a:t>
            </a:r>
            <a:r>
              <a:rPr lang="pl-PL" sz="6600" dirty="0" err="1"/>
              <a:t>planets</a:t>
            </a:r>
            <a:r>
              <a:rPr lang="pl-PL" sz="6600" dirty="0"/>
              <a:t> and </a:t>
            </a:r>
            <a:r>
              <a:rPr lang="pl-PL" sz="6600" dirty="0" err="1"/>
              <a:t>Decks</a:t>
            </a:r>
            <a:r>
              <a:rPr lang="pl-PL" sz="6600" dirty="0"/>
              <a:t> </a:t>
            </a:r>
            <a:endParaRPr lang="pl-PL" sz="6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19</a:t>
            </a:fld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2913B79-F8A9-9E9D-6446-60B4C67B1090}"/>
              </a:ext>
            </a:extLst>
          </p:cNvPr>
          <p:cNvSpPr txBox="1"/>
          <p:nvPr/>
        </p:nvSpPr>
        <p:spPr>
          <a:xfrm>
            <a:off x="436563" y="405245"/>
            <a:ext cx="380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0A0046F-B72C-270A-6EE7-8C998E65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28" y="405245"/>
            <a:ext cx="7624363" cy="58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4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pl-PL" dirty="0"/>
              <a:t>Action plan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marL="457200" indent="-457200" rtl="0">
              <a:buFont typeface="+mj-lt"/>
              <a:buAutoNum type="arabicPeriod"/>
            </a:pPr>
            <a:r>
              <a:rPr lang="en-US" dirty="0"/>
              <a:t>Filling in missing data based on relationships between different data</a:t>
            </a:r>
            <a:endParaRPr lang="pl-PL" dirty="0"/>
          </a:p>
          <a:p>
            <a:pPr marL="457200" indent="-457200" rtl="0">
              <a:buFont typeface="+mj-lt"/>
              <a:buAutoNum type="arabicPeriod"/>
            </a:pPr>
            <a:r>
              <a:rPr lang="pl-PL" dirty="0"/>
              <a:t>Mora data </a:t>
            </a:r>
            <a:r>
              <a:rPr lang="pl-PL" dirty="0" err="1"/>
              <a:t>analysis</a:t>
            </a:r>
            <a:endParaRPr lang="pl-PL" dirty="0"/>
          </a:p>
          <a:p>
            <a:pPr marL="457200" indent="-457200" rtl="0">
              <a:buFont typeface="+mj-lt"/>
              <a:buAutoNum type="arabicPeriod"/>
            </a:pPr>
            <a:r>
              <a:rPr lang="pl-PL" dirty="0" err="1"/>
              <a:t>Conclusions</a:t>
            </a:r>
            <a:endParaRPr lang="pl-PL" dirty="0"/>
          </a:p>
        </p:txBody>
      </p:sp>
      <p:pic>
        <p:nvPicPr>
          <p:cNvPr id="8" name="Obraz — symbol zastępczy 7" descr="Dane cyfrowe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Obraz — symbol zastępczy 9" descr="Punkty danych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Obraz — symbol zastępczy 11" descr="Tło danych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a — symbol zastępczy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15" name="Numer slajdu — symbol zastępczy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20</a:t>
            </a:fld>
            <a:endParaRPr lang="pl-PL"/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D17BCBF8-622A-0F75-3BB4-73749DC30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5608713"/>
              </p:ext>
            </p:extLst>
          </p:nvPr>
        </p:nvGraphicFramePr>
        <p:xfrm>
          <a:off x="942975" y="333375"/>
          <a:ext cx="10267950" cy="5572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1631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21</a:t>
            </a:fld>
            <a:endParaRPr lang="pl-PL"/>
          </a:p>
        </p:txBody>
      </p:sp>
      <p:graphicFrame>
        <p:nvGraphicFramePr>
          <p:cNvPr id="2" name="Wykres 1">
            <a:extLst>
              <a:ext uri="{FF2B5EF4-FFF2-40B4-BE49-F238E27FC236}">
                <a16:creationId xmlns:a16="http://schemas.microsoft.com/office/drawing/2014/main" id="{045B9343-89F6-CD8B-76DE-605D829C3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128914"/>
              </p:ext>
            </p:extLst>
          </p:nvPr>
        </p:nvGraphicFramePr>
        <p:xfrm>
          <a:off x="550863" y="514349"/>
          <a:ext cx="10879137" cy="5895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4857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79018"/>
            <a:ext cx="11090274" cy="785798"/>
          </a:xfrm>
        </p:spPr>
        <p:txBody>
          <a:bodyPr/>
          <a:lstStyle/>
          <a:p>
            <a:r>
              <a:rPr lang="pl-PL" sz="4000" dirty="0"/>
              <a:t>Europe</a:t>
            </a:r>
            <a:br>
              <a:rPr lang="pl-PL" sz="4000" dirty="0"/>
            </a:br>
            <a:br>
              <a:rPr lang="pl-PL" sz="4000" dirty="0"/>
            </a:b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22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E5263A0-F45C-7C21-E97B-80817F38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796442"/>
            <a:ext cx="8541327" cy="571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23</a:t>
            </a:fld>
            <a:endParaRPr lang="pl-PL"/>
          </a:p>
        </p:txBody>
      </p:sp>
      <p:graphicFrame>
        <p:nvGraphicFramePr>
          <p:cNvPr id="9" name="Wykres 8">
            <a:extLst>
              <a:ext uri="{FF2B5EF4-FFF2-40B4-BE49-F238E27FC236}">
                <a16:creationId xmlns:a16="http://schemas.microsoft.com/office/drawing/2014/main" id="{FBE3F4C1-E8FA-CFD9-5F11-6FC5F10040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238391"/>
              </p:ext>
            </p:extLst>
          </p:nvPr>
        </p:nvGraphicFramePr>
        <p:xfrm>
          <a:off x="550863" y="384464"/>
          <a:ext cx="10899919" cy="6122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757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79018"/>
            <a:ext cx="11090274" cy="785798"/>
          </a:xfrm>
        </p:spPr>
        <p:txBody>
          <a:bodyPr/>
          <a:lstStyle/>
          <a:p>
            <a:r>
              <a:rPr lang="pl-PL" sz="4000" dirty="0"/>
              <a:t>Mars</a:t>
            </a:r>
            <a:br>
              <a:rPr lang="pl-PL" sz="4000" dirty="0"/>
            </a:br>
            <a:br>
              <a:rPr lang="pl-PL" sz="4000" dirty="0"/>
            </a:b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24</a:t>
            </a:fld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7CB9E56-49B1-C7BD-2B86-8C5BD877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382" y="883226"/>
            <a:ext cx="6931218" cy="54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0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25</a:t>
            </a:fld>
            <a:endParaRPr lang="pl-PL"/>
          </a:p>
        </p:txBody>
      </p:sp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9E9C984A-A635-4CDB-4A95-26776E3CE4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413222"/>
              </p:ext>
            </p:extLst>
          </p:nvPr>
        </p:nvGraphicFramePr>
        <p:xfrm>
          <a:off x="727363" y="280555"/>
          <a:ext cx="10619509" cy="6380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3362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3AA416-8E4C-75CF-4535-6F8CCFC1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Conclusions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A356CF-A756-9406-3A50-CF0B5044C2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1.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people</a:t>
            </a:r>
            <a:r>
              <a:rPr lang="pl-PL" dirty="0"/>
              <a:t> 20-40 </a:t>
            </a:r>
            <a:r>
              <a:rPr lang="pl-PL" dirty="0" err="1"/>
              <a:t>yo</a:t>
            </a:r>
            <a:r>
              <a:rPr lang="pl-PL" dirty="0"/>
              <a:t>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others</a:t>
            </a:r>
            <a:r>
              <a:rPr lang="pl-PL" dirty="0"/>
              <a:t>.</a:t>
            </a:r>
          </a:p>
          <a:p>
            <a:r>
              <a:rPr lang="pl-PL" dirty="0"/>
              <a:t>2.  </a:t>
            </a:r>
            <a:r>
              <a:rPr lang="pl-PL" dirty="0" err="1"/>
              <a:t>Nothing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interesting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gauss</a:t>
            </a:r>
            <a:r>
              <a:rPr lang="pl-PL" dirty="0"/>
              <a:t> </a:t>
            </a:r>
            <a:r>
              <a:rPr lang="pl-PL" dirty="0" err="1"/>
              <a:t>distribution</a:t>
            </a:r>
            <a:r>
              <a:rPr lang="pl-PL" dirty="0"/>
              <a:t> </a:t>
            </a:r>
            <a:r>
              <a:rPr lang="pl-PL" dirty="0" err="1"/>
              <a:t>though</a:t>
            </a:r>
            <a:r>
              <a:rPr lang="pl-PL" dirty="0"/>
              <a:t>.</a:t>
            </a:r>
          </a:p>
          <a:p>
            <a:r>
              <a:rPr lang="pl-PL" dirty="0" err="1"/>
              <a:t>Decks</a:t>
            </a:r>
            <a:r>
              <a:rPr lang="pl-PL" dirty="0"/>
              <a:t> E and T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unpopulated</a:t>
            </a:r>
            <a:r>
              <a:rPr lang="pl-PL" dirty="0"/>
              <a:t> by Mars and Europe </a:t>
            </a:r>
            <a:r>
              <a:rPr lang="pl-PL" dirty="0" err="1"/>
              <a:t>accordingly</a:t>
            </a:r>
            <a:endParaRPr lang="pl-PL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D40208A-4878-2A8F-7975-1FFB9F5A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34731F6-BCFD-89E9-8974-750B680E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C90612F-4142-2241-5EB9-66BAD33A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26</a:t>
            </a:fld>
            <a:endParaRPr lang="pl-PL"/>
          </a:p>
        </p:txBody>
      </p:sp>
      <p:pic>
        <p:nvPicPr>
          <p:cNvPr id="12" name="Obraz — symbol zastępczy 26" descr="Cyfrowe tło punktów danych">
            <a:extLst>
              <a:ext uri="{FF2B5EF4-FFF2-40B4-BE49-F238E27FC236}">
                <a16:creationId xmlns:a16="http://schemas.microsoft.com/office/drawing/2014/main" id="{D3A6AE17-253A-CB6C-5E64-AEC2C1EDB6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258" y="2653252"/>
            <a:ext cx="5090160" cy="2883408"/>
          </a:xfrm>
        </p:spPr>
      </p:pic>
    </p:spTree>
    <p:extLst>
      <p:ext uri="{BB962C8B-B14F-4D97-AF65-F5344CB8AC3E}">
        <p14:creationId xmlns:p14="http://schemas.microsoft.com/office/powerpoint/2010/main" val="1593882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olny kształt: Kształt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40" name="Grupa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Dowolny kształt: Kształt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42" name="Dowolny kształt: Kształt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 useBgFill="1">
        <p:nvSpPr>
          <p:cNvPr id="46" name="Prostokąt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Prostokąt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754023"/>
            <a:ext cx="7501184" cy="4742768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600" dirty="0"/>
              <a:t>Analysis of passe</a:t>
            </a:r>
            <a:r>
              <a:rPr lang="pl-PL" sz="6600" dirty="0"/>
              <a:t>n</a:t>
            </a:r>
            <a:r>
              <a:rPr lang="en-US" sz="6600" dirty="0" err="1"/>
              <a:t>gers</a:t>
            </a:r>
            <a:r>
              <a:rPr lang="en-US" sz="6600" dirty="0"/>
              <a:t> ages dependence on</a:t>
            </a:r>
            <a:r>
              <a:rPr lang="pl-PL" sz="6600" dirty="0"/>
              <a:t> </a:t>
            </a:r>
            <a:r>
              <a:rPr lang="pl-PL" sz="6600" dirty="0" err="1"/>
              <a:t>CryoSleep</a:t>
            </a:r>
            <a:r>
              <a:rPr lang="pl-PL" sz="6600" dirty="0"/>
              <a:t> for </a:t>
            </a:r>
            <a:r>
              <a:rPr lang="pl-PL" sz="6600" dirty="0" err="1"/>
              <a:t>different</a:t>
            </a:r>
            <a:r>
              <a:rPr lang="pl-PL" sz="6600" dirty="0"/>
              <a:t> </a:t>
            </a:r>
            <a:r>
              <a:rPr lang="pl-PL" sz="6600" dirty="0" err="1"/>
              <a:t>planets</a:t>
            </a:r>
            <a:endParaRPr lang="pl-PL" sz="6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9595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79018"/>
            <a:ext cx="11090274" cy="785798"/>
          </a:xfrm>
        </p:spPr>
        <p:txBody>
          <a:bodyPr/>
          <a:lstStyle/>
          <a:p>
            <a:r>
              <a:rPr lang="pl-PL" sz="4000" dirty="0"/>
              <a:t>Earth</a:t>
            </a:r>
            <a:br>
              <a:rPr lang="pl-PL" sz="4000" dirty="0"/>
            </a:br>
            <a:br>
              <a:rPr lang="pl-PL" sz="4000" dirty="0"/>
            </a:br>
            <a:br>
              <a:rPr lang="pl-PL" sz="4000" dirty="0"/>
            </a:b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28</a:t>
            </a:fld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828715B-04A2-7480-2D8E-97E66D32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261" y="652566"/>
            <a:ext cx="5943739" cy="585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06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29</a:t>
            </a:fld>
            <a:endParaRPr lang="pl-PL"/>
          </a:p>
        </p:txBody>
      </p:sp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44F5E05C-1E2F-69CE-CE27-215488779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973492"/>
              </p:ext>
            </p:extLst>
          </p:nvPr>
        </p:nvGraphicFramePr>
        <p:xfrm>
          <a:off x="674703" y="337351"/>
          <a:ext cx="10493406" cy="6169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22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raz — symbol zastępczy 24" descr="Ekran wykresu cyfrowego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7526357" y="1863142"/>
            <a:ext cx="3635829" cy="4495800"/>
          </a:xfrm>
        </p:spPr>
      </p:pic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3</a:t>
            </a:fld>
            <a:endParaRPr lang="pl-PL"/>
          </a:p>
        </p:txBody>
      </p:sp>
      <p:pic>
        <p:nvPicPr>
          <p:cNvPr id="2" name="Symbol zastępczy zawartości 1">
            <a:extLst>
              <a:ext uri="{FF2B5EF4-FFF2-40B4-BE49-F238E27FC236}">
                <a16:creationId xmlns:a16="http://schemas.microsoft.com/office/drawing/2014/main" id="{7C174C13-6FC0-568F-426B-976AAAA4F90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693737" y="1454974"/>
            <a:ext cx="3971907" cy="4683487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374CDA4-F996-7008-62D6-D7151112FDB6}"/>
              </a:ext>
            </a:extLst>
          </p:cNvPr>
          <p:cNvSpPr txBox="1"/>
          <p:nvPr/>
        </p:nvSpPr>
        <p:spPr>
          <a:xfrm>
            <a:off x="2943225" y="429593"/>
            <a:ext cx="6305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</a:t>
            </a:r>
            <a:r>
              <a:rPr lang="pl-PL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lang="pl-PL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79018"/>
            <a:ext cx="11090274" cy="785798"/>
          </a:xfrm>
        </p:spPr>
        <p:txBody>
          <a:bodyPr/>
          <a:lstStyle/>
          <a:p>
            <a:r>
              <a:rPr lang="pl-PL" sz="4000" dirty="0"/>
              <a:t>Europa</a:t>
            </a:r>
            <a:br>
              <a:rPr lang="pl-PL" sz="4000" dirty="0"/>
            </a:br>
            <a:br>
              <a:rPr lang="pl-PL" sz="4000" dirty="0"/>
            </a:br>
            <a:br>
              <a:rPr lang="pl-PL" sz="4000" dirty="0"/>
            </a:b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30</a:t>
            </a:fld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9F9129E1-989E-6EBA-1665-617CC22B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99" y="967667"/>
            <a:ext cx="6068251" cy="56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31</a:t>
            </a:fld>
            <a:endParaRPr lang="pl-PL"/>
          </a:p>
        </p:txBody>
      </p:sp>
      <p:graphicFrame>
        <p:nvGraphicFramePr>
          <p:cNvPr id="2" name="Wykres 1">
            <a:extLst>
              <a:ext uri="{FF2B5EF4-FFF2-40B4-BE49-F238E27FC236}">
                <a16:creationId xmlns:a16="http://schemas.microsoft.com/office/drawing/2014/main" id="{53300827-9A98-FFD1-88A8-AA6A45982B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247870"/>
              </p:ext>
            </p:extLst>
          </p:nvPr>
        </p:nvGraphicFramePr>
        <p:xfrm>
          <a:off x="467591" y="363682"/>
          <a:ext cx="11066318" cy="6143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3559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79018"/>
            <a:ext cx="11090274" cy="785798"/>
          </a:xfrm>
        </p:spPr>
        <p:txBody>
          <a:bodyPr/>
          <a:lstStyle/>
          <a:p>
            <a:r>
              <a:rPr lang="pl-PL" sz="4000" dirty="0"/>
              <a:t>Mars</a:t>
            </a:r>
            <a:br>
              <a:rPr lang="pl-PL" sz="4000" dirty="0"/>
            </a:br>
            <a:br>
              <a:rPr lang="pl-PL" sz="4000" dirty="0"/>
            </a:b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32</a:t>
            </a:fld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A9B9993-37B6-AF39-5033-2BBD273CE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54" y="661636"/>
            <a:ext cx="6398896" cy="5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9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33</a:t>
            </a:fld>
            <a:endParaRPr lang="pl-PL"/>
          </a:p>
        </p:txBody>
      </p:sp>
      <p:graphicFrame>
        <p:nvGraphicFramePr>
          <p:cNvPr id="2" name="Wykres 1">
            <a:extLst>
              <a:ext uri="{FF2B5EF4-FFF2-40B4-BE49-F238E27FC236}">
                <a16:creationId xmlns:a16="http://schemas.microsoft.com/office/drawing/2014/main" id="{5D340BBB-383D-B269-1DB9-489B749433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4425938"/>
              </p:ext>
            </p:extLst>
          </p:nvPr>
        </p:nvGraphicFramePr>
        <p:xfrm>
          <a:off x="675409" y="374073"/>
          <a:ext cx="10713027" cy="6133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5433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3AA416-8E4C-75CF-4535-6F8CCFC1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Conclusions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A356CF-A756-9406-3A50-CF0B5044C2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1.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visible</a:t>
            </a:r>
            <a:r>
              <a:rPr lang="pl-PL" dirty="0"/>
              <a:t> </a:t>
            </a:r>
            <a:r>
              <a:rPr lang="pl-PL" dirty="0" err="1"/>
              <a:t>patterns</a:t>
            </a:r>
            <a:endParaRPr lang="pl-PL" dirty="0"/>
          </a:p>
          <a:p>
            <a:r>
              <a:rPr lang="pl-PL" dirty="0"/>
              <a:t>2. Middle </a:t>
            </a:r>
            <a:r>
              <a:rPr lang="pl-PL" dirty="0" err="1"/>
              <a:t>aged</a:t>
            </a:r>
            <a:r>
              <a:rPr lang="pl-PL" dirty="0"/>
              <a:t> </a:t>
            </a:r>
            <a:r>
              <a:rPr lang="pl-PL" dirty="0" err="1"/>
              <a:t>passengers</a:t>
            </a:r>
            <a:r>
              <a:rPr lang="pl-PL" dirty="0"/>
              <a:t> </a:t>
            </a:r>
            <a:r>
              <a:rPr lang="pl-PL" dirty="0" err="1"/>
              <a:t>prefer</a:t>
            </a:r>
            <a:r>
              <a:rPr lang="pl-PL" dirty="0"/>
              <a:t> to </a:t>
            </a:r>
            <a:r>
              <a:rPr lang="pl-PL" dirty="0" err="1"/>
              <a:t>stay</a:t>
            </a:r>
            <a:r>
              <a:rPr lang="pl-PL" dirty="0"/>
              <a:t> </a:t>
            </a:r>
            <a:r>
              <a:rPr lang="pl-PL" dirty="0" err="1"/>
              <a:t>away</a:t>
            </a:r>
            <a:r>
              <a:rPr lang="pl-PL" dirty="0"/>
              <a:t> from </a:t>
            </a:r>
            <a:r>
              <a:rPr lang="pl-PL" dirty="0" err="1"/>
              <a:t>CryoSleep</a:t>
            </a:r>
            <a:r>
              <a:rPr lang="pl-PL" dirty="0"/>
              <a:t>,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popular </a:t>
            </a:r>
            <a:r>
              <a:rPr lang="pl-PL" dirty="0" err="1"/>
              <a:t>among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young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old</a:t>
            </a:r>
            <a:r>
              <a:rPr lang="pl-PL" dirty="0"/>
              <a:t> </a:t>
            </a:r>
            <a:r>
              <a:rPr lang="pl-PL" dirty="0" err="1"/>
              <a:t>passengers</a:t>
            </a:r>
            <a:endParaRPr lang="pl-PL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D40208A-4878-2A8F-7975-1FFB9F5A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34731F6-BCFD-89E9-8974-750B680E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C90612F-4142-2241-5EB9-66BAD33A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34</a:t>
            </a:fld>
            <a:endParaRPr lang="pl-PL"/>
          </a:p>
        </p:txBody>
      </p:sp>
      <p:pic>
        <p:nvPicPr>
          <p:cNvPr id="4" name="Obraz — symbol zastępczy 32" descr="Cyfrowe tło punktów danych">
            <a:extLst>
              <a:ext uri="{FF2B5EF4-FFF2-40B4-BE49-F238E27FC236}">
                <a16:creationId xmlns:a16="http://schemas.microsoft.com/office/drawing/2014/main" id="{C591E81A-C251-B690-D68B-22EAF3D47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522" y="2097175"/>
            <a:ext cx="5084064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51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olny kształt: Kształt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40" name="Grupa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Dowolny kształt: Kształt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42" name="Dowolny kształt: Kształt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 useBgFill="1">
        <p:nvSpPr>
          <p:cNvPr id="46" name="Prostokąt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Prostokąt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754023"/>
            <a:ext cx="7501184" cy="474276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dirty="0"/>
              <a:t>Analysis of </a:t>
            </a:r>
            <a:r>
              <a:rPr lang="pl-PL" sz="6600" dirty="0" err="1"/>
              <a:t>expences</a:t>
            </a:r>
            <a:r>
              <a:rPr lang="pl-PL" sz="6600" dirty="0"/>
              <a:t> </a:t>
            </a:r>
            <a:r>
              <a:rPr lang="pl-PL" sz="6600" dirty="0" err="1"/>
              <a:t>depending</a:t>
            </a:r>
            <a:r>
              <a:rPr lang="pl-PL" sz="6600" dirty="0"/>
              <a:t> on </a:t>
            </a:r>
            <a:r>
              <a:rPr lang="pl-PL" sz="6600" dirty="0" err="1"/>
              <a:t>Decks</a:t>
            </a:r>
            <a:r>
              <a:rPr lang="pl-PL" sz="6600" dirty="0"/>
              <a:t> for </a:t>
            </a:r>
            <a:r>
              <a:rPr lang="pl-PL" sz="6600" dirty="0" err="1"/>
              <a:t>different</a:t>
            </a:r>
            <a:r>
              <a:rPr lang="pl-PL" sz="6600" dirty="0"/>
              <a:t> </a:t>
            </a:r>
            <a:r>
              <a:rPr lang="pl-PL" sz="6600" dirty="0" err="1"/>
              <a:t>planets</a:t>
            </a:r>
            <a:endParaRPr lang="pl-PL" sz="6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0299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79018"/>
            <a:ext cx="11090274" cy="785798"/>
          </a:xfrm>
        </p:spPr>
        <p:txBody>
          <a:bodyPr/>
          <a:lstStyle/>
          <a:p>
            <a:r>
              <a:rPr lang="pl-PL" sz="4000" dirty="0"/>
              <a:t>Earth</a:t>
            </a:r>
            <a:br>
              <a:rPr lang="pl-PL" sz="4000" dirty="0"/>
            </a:br>
            <a:br>
              <a:rPr lang="pl-PL" sz="4000" dirty="0"/>
            </a:br>
            <a:br>
              <a:rPr lang="pl-PL" sz="4000" dirty="0"/>
            </a:b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36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1B7EF09-7D40-F08C-5AE0-5AD84275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12" y="1802765"/>
            <a:ext cx="11319927" cy="22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65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37</a:t>
            </a:fld>
            <a:endParaRPr lang="pl-PL"/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36FB8823-9D7E-F98F-2362-8CC86EA238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200644"/>
              </p:ext>
            </p:extLst>
          </p:nvPr>
        </p:nvGraphicFramePr>
        <p:xfrm>
          <a:off x="657225" y="381000"/>
          <a:ext cx="10734675" cy="6126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5582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79018"/>
            <a:ext cx="11090274" cy="785798"/>
          </a:xfrm>
        </p:spPr>
        <p:txBody>
          <a:bodyPr/>
          <a:lstStyle/>
          <a:p>
            <a:r>
              <a:rPr lang="pl-PL" sz="4000" dirty="0"/>
              <a:t>Europe</a:t>
            </a:r>
            <a:br>
              <a:rPr lang="pl-PL" sz="4000" dirty="0"/>
            </a:br>
            <a:br>
              <a:rPr lang="pl-PL" sz="4000" dirty="0"/>
            </a:br>
            <a:br>
              <a:rPr lang="pl-PL" sz="4000" dirty="0"/>
            </a:b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38</a:t>
            </a:fld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C42A621-E0FC-B208-6189-F686D656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9" y="1811045"/>
            <a:ext cx="11026397" cy="32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68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39</a:t>
            </a:fld>
            <a:endParaRPr lang="pl-PL"/>
          </a:p>
        </p:txBody>
      </p:sp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A1345681-11A0-E0EB-6630-A2E39D1AA1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572938"/>
              </p:ext>
            </p:extLst>
          </p:nvPr>
        </p:nvGraphicFramePr>
        <p:xfrm>
          <a:off x="550863" y="387626"/>
          <a:ext cx="11008346" cy="5993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778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4E9279-CC47-F68B-F82A-8B5D678E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r>
              <a:rPr lang="pl-PL" dirty="0"/>
              <a:t>First </a:t>
            </a:r>
            <a:r>
              <a:rPr lang="pl-PL" dirty="0" err="1"/>
              <a:t>adjustments</a:t>
            </a:r>
            <a:r>
              <a:rPr lang="pl-PL" dirty="0"/>
              <a:t> to the data set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DDB1F09-02DE-65B8-DFB5-FC9DB94F9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>
            <a:normAutofit/>
          </a:bodyPr>
          <a:lstStyle/>
          <a:p>
            <a:pPr marL="457200" indent="-457200">
              <a:buAutoNum type="arabicPeriod"/>
            </a:pPr>
            <a:r>
              <a:rPr lang="pl-PL" dirty="0" err="1"/>
              <a:t>Adding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collums</a:t>
            </a:r>
            <a:r>
              <a:rPr lang="pl-PL" dirty="0"/>
              <a:t>:</a:t>
            </a:r>
          </a:p>
          <a:p>
            <a:pPr marL="914400" lvl="1" indent="-457200">
              <a:buAutoNum type="arabicPeriod"/>
            </a:pPr>
            <a:r>
              <a:rPr lang="pl-PL" sz="2000" err="1"/>
              <a:t>Separating</a:t>
            </a:r>
            <a:r>
              <a:rPr lang="pl-PL" sz="2000"/>
              <a:t> </a:t>
            </a:r>
            <a:r>
              <a:rPr lang="pl-PL" sz="2000" err="1"/>
              <a:t>group</a:t>
            </a:r>
            <a:r>
              <a:rPr lang="pl-PL" sz="2000"/>
              <a:t> </a:t>
            </a:r>
            <a:r>
              <a:rPr lang="pl-PL" sz="2000" err="1"/>
              <a:t>number</a:t>
            </a:r>
            <a:r>
              <a:rPr lang="pl-PL" sz="2000"/>
              <a:t> from </a:t>
            </a:r>
            <a:r>
              <a:rPr lang="pl-PL" sz="2000" err="1"/>
              <a:t>passanger’s</a:t>
            </a:r>
            <a:r>
              <a:rPr lang="pl-PL" sz="2000"/>
              <a:t> id</a:t>
            </a:r>
          </a:p>
          <a:p>
            <a:pPr marL="914400" lvl="1" indent="-457200">
              <a:buAutoNum type="arabicPeriod"/>
            </a:pPr>
            <a:r>
              <a:rPr lang="pl-PL" sz="2000" err="1"/>
              <a:t>Separating</a:t>
            </a:r>
            <a:r>
              <a:rPr lang="pl-PL" sz="2000"/>
              <a:t> </a:t>
            </a:r>
            <a:r>
              <a:rPr lang="pl-PL" sz="2000" err="1"/>
              <a:t>Cabin</a:t>
            </a:r>
            <a:r>
              <a:rPr lang="pl-PL" sz="2000"/>
              <a:t> </a:t>
            </a:r>
            <a:r>
              <a:rPr lang="pl-PL" sz="2000" err="1"/>
              <a:t>into</a:t>
            </a:r>
            <a:r>
              <a:rPr lang="pl-PL" sz="2000"/>
              <a:t> 3 </a:t>
            </a:r>
            <a:r>
              <a:rPr lang="pl-PL" sz="2000" err="1"/>
              <a:t>diffrent</a:t>
            </a:r>
            <a:r>
              <a:rPr lang="pl-PL" sz="2000"/>
              <a:t> </a:t>
            </a:r>
            <a:r>
              <a:rPr lang="pl-PL" sz="2000" err="1"/>
              <a:t>collumns</a:t>
            </a:r>
            <a:r>
              <a:rPr lang="pl-PL" sz="2000"/>
              <a:t>: Deck, </a:t>
            </a:r>
            <a:r>
              <a:rPr lang="pl-PL" sz="2000" err="1"/>
              <a:t>Cabin_number</a:t>
            </a:r>
            <a:r>
              <a:rPr lang="pl-PL" sz="2000"/>
              <a:t>, </a:t>
            </a:r>
            <a:r>
              <a:rPr lang="pl-PL" sz="2000" err="1"/>
              <a:t>Side</a:t>
            </a:r>
            <a:endParaRPr lang="pl-PL" sz="2000"/>
          </a:p>
          <a:p>
            <a:pPr marL="914400" lvl="1" indent="-457200">
              <a:buAutoNum type="arabicPeriod"/>
            </a:pPr>
            <a:r>
              <a:rPr lang="pl-PL" sz="2000" err="1"/>
              <a:t>Making</a:t>
            </a:r>
            <a:r>
              <a:rPr lang="pl-PL" sz="2000"/>
              <a:t> </a:t>
            </a:r>
            <a:r>
              <a:rPr lang="pl-PL" sz="2000" err="1"/>
              <a:t>new</a:t>
            </a:r>
            <a:r>
              <a:rPr lang="pl-PL" sz="2000"/>
              <a:t> </a:t>
            </a:r>
            <a:r>
              <a:rPr lang="pl-PL" sz="2000" err="1"/>
              <a:t>collum</a:t>
            </a:r>
            <a:r>
              <a:rPr lang="pl-PL" sz="2000"/>
              <a:t>: sum of </a:t>
            </a:r>
            <a:r>
              <a:rPr lang="pl-PL" sz="2000" err="1"/>
              <a:t>additional</a:t>
            </a:r>
            <a:r>
              <a:rPr lang="pl-PL" sz="2000"/>
              <a:t> </a:t>
            </a:r>
            <a:r>
              <a:rPr lang="pl-PL" sz="2000" err="1"/>
              <a:t>expenses</a:t>
            </a:r>
            <a:r>
              <a:rPr lang="pl-PL" sz="2000"/>
              <a:t> – </a:t>
            </a:r>
            <a:r>
              <a:rPr lang="pl-PL" sz="2000" err="1"/>
              <a:t>Sum_of_exp</a:t>
            </a:r>
            <a:endParaRPr lang="pl-PL" sz="2000"/>
          </a:p>
          <a:p>
            <a:pPr marL="914400" lvl="1" indent="-457200">
              <a:buAutoNum type="arabicPeriod"/>
            </a:pPr>
            <a:endParaRPr lang="pl-PL" sz="2000"/>
          </a:p>
        </p:txBody>
      </p:sp>
      <p:pic>
        <p:nvPicPr>
          <p:cNvPr id="11" name="Obraz 10" descr="Czarne modele Wave 3D">
            <a:extLst>
              <a:ext uri="{FF2B5EF4-FFF2-40B4-BE49-F238E27FC236}">
                <a16:creationId xmlns:a16="http://schemas.microsoft.com/office/drawing/2014/main" id="{9A9FD448-2552-54ED-7BFB-8A322083A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2" r="18486" b="-2"/>
          <a:stretch/>
        </p:blipFill>
        <p:spPr>
          <a:xfrm>
            <a:off x="6762750" y="2506775"/>
            <a:ext cx="4878388" cy="3586050"/>
          </a:xfrm>
          <a:prstGeom prst="rect">
            <a:avLst/>
          </a:prstGeom>
          <a:noFill/>
        </p:spPr>
      </p:pic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43D7FE22-42DE-E007-B027-84649687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21EA356-603D-E356-6017-300DAA0B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4E3A21C-E3D6-1904-1B65-99F99D34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3998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79018"/>
            <a:ext cx="11090274" cy="785798"/>
          </a:xfrm>
        </p:spPr>
        <p:txBody>
          <a:bodyPr/>
          <a:lstStyle/>
          <a:p>
            <a:r>
              <a:rPr lang="pl-PL" sz="4000" dirty="0"/>
              <a:t>Mars</a:t>
            </a:r>
            <a:br>
              <a:rPr lang="pl-PL" sz="4000" dirty="0"/>
            </a:br>
            <a:br>
              <a:rPr lang="pl-PL" sz="4000" dirty="0"/>
            </a:br>
            <a:br>
              <a:rPr lang="pl-PL" sz="4000" dirty="0"/>
            </a:b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40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D12D422-EDF3-9F66-568B-26217ED1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97" y="1610591"/>
            <a:ext cx="11613859" cy="2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31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41</a:t>
            </a:fld>
            <a:endParaRPr lang="pl-PL"/>
          </a:p>
        </p:txBody>
      </p:sp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8D80430D-E44B-AFDC-9C32-A6F8A8C682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562384"/>
              </p:ext>
            </p:extLst>
          </p:nvPr>
        </p:nvGraphicFramePr>
        <p:xfrm>
          <a:off x="327991" y="327991"/>
          <a:ext cx="11171583" cy="6179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3688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754023"/>
            <a:ext cx="7501184" cy="474276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dirty="0"/>
              <a:t>Analysis between </a:t>
            </a:r>
            <a:r>
              <a:rPr lang="en-US" sz="6600" dirty="0" err="1"/>
              <a:t>expences</a:t>
            </a:r>
            <a:r>
              <a:rPr lang="en-US" sz="6600" dirty="0"/>
              <a:t> and Destination for different planets</a:t>
            </a:r>
            <a:endParaRPr lang="pl-PL" sz="6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7583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79018"/>
            <a:ext cx="11090274" cy="785798"/>
          </a:xfrm>
        </p:spPr>
        <p:txBody>
          <a:bodyPr/>
          <a:lstStyle/>
          <a:p>
            <a:r>
              <a:rPr lang="pl-PL" sz="4000" dirty="0"/>
              <a:t>Earth</a:t>
            </a:r>
            <a:br>
              <a:rPr lang="pl-PL" sz="4000" dirty="0"/>
            </a:br>
            <a:br>
              <a:rPr lang="pl-PL" sz="4000" dirty="0"/>
            </a:br>
            <a:br>
              <a:rPr lang="pl-PL" sz="4000" dirty="0"/>
            </a:b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43</a:t>
            </a:fld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2E11846-A01C-4644-53B0-A3CD7836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527941"/>
            <a:ext cx="10964918" cy="21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35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44</a:t>
            </a:fld>
            <a:endParaRPr lang="pl-PL"/>
          </a:p>
        </p:txBody>
      </p:sp>
      <p:graphicFrame>
        <p:nvGraphicFramePr>
          <p:cNvPr id="2" name="Wykres 1">
            <a:extLst>
              <a:ext uri="{FF2B5EF4-FFF2-40B4-BE49-F238E27FC236}">
                <a16:creationId xmlns:a16="http://schemas.microsoft.com/office/drawing/2014/main" id="{FDFE8EB6-5469-5F0F-F253-828BC426D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598518"/>
              </p:ext>
            </p:extLst>
          </p:nvPr>
        </p:nvGraphicFramePr>
        <p:xfrm>
          <a:off x="683171" y="578069"/>
          <a:ext cx="10957965" cy="5843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6221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79018"/>
            <a:ext cx="11090274" cy="785798"/>
          </a:xfrm>
        </p:spPr>
        <p:txBody>
          <a:bodyPr/>
          <a:lstStyle/>
          <a:p>
            <a:r>
              <a:rPr lang="pl-PL" sz="4000" dirty="0"/>
              <a:t>Europe</a:t>
            </a:r>
            <a:br>
              <a:rPr lang="pl-PL" sz="4000" dirty="0"/>
            </a:br>
            <a:br>
              <a:rPr lang="pl-PL" sz="4000" dirty="0"/>
            </a:br>
            <a:br>
              <a:rPr lang="pl-PL" sz="4000" dirty="0"/>
            </a:b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45</a:t>
            </a:fld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52BA083-B408-4626-C648-875344B7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85" y="2276061"/>
            <a:ext cx="11011384" cy="217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08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46</a:t>
            </a:fld>
            <a:endParaRPr lang="pl-PL"/>
          </a:p>
        </p:txBody>
      </p:sp>
      <p:graphicFrame>
        <p:nvGraphicFramePr>
          <p:cNvPr id="2" name="Wykres 1">
            <a:extLst>
              <a:ext uri="{FF2B5EF4-FFF2-40B4-BE49-F238E27FC236}">
                <a16:creationId xmlns:a16="http://schemas.microsoft.com/office/drawing/2014/main" id="{7D3B4307-9942-EA5B-F6D0-C93FFAFBAF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286966"/>
              </p:ext>
            </p:extLst>
          </p:nvPr>
        </p:nvGraphicFramePr>
        <p:xfrm>
          <a:off x="550863" y="417443"/>
          <a:ext cx="11090274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7651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79018"/>
            <a:ext cx="11090274" cy="785798"/>
          </a:xfrm>
        </p:spPr>
        <p:txBody>
          <a:bodyPr/>
          <a:lstStyle/>
          <a:p>
            <a:r>
              <a:rPr lang="pl-PL" sz="4000" dirty="0"/>
              <a:t>Mars</a:t>
            </a:r>
            <a:br>
              <a:rPr lang="pl-PL" sz="4000" dirty="0"/>
            </a:br>
            <a:br>
              <a:rPr lang="pl-PL" sz="4000" dirty="0"/>
            </a:br>
            <a:br>
              <a:rPr lang="pl-PL" sz="4000" dirty="0"/>
            </a:br>
            <a:endParaRPr lang="pl-PL" sz="4000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47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5F121E71-B638-CD90-3C22-4F6D1A07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3" y="2112691"/>
            <a:ext cx="11611054" cy="22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91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48</a:t>
            </a:fld>
            <a:endParaRPr lang="pl-PL"/>
          </a:p>
        </p:txBody>
      </p:sp>
      <p:graphicFrame>
        <p:nvGraphicFramePr>
          <p:cNvPr id="3" name="Wykres 2">
            <a:extLst>
              <a:ext uri="{FF2B5EF4-FFF2-40B4-BE49-F238E27FC236}">
                <a16:creationId xmlns:a16="http://schemas.microsoft.com/office/drawing/2014/main" id="{BF1B6DE8-D584-8FBF-4E34-37814E7E5D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4008863"/>
              </p:ext>
            </p:extLst>
          </p:nvPr>
        </p:nvGraphicFramePr>
        <p:xfrm>
          <a:off x="430923" y="378372"/>
          <a:ext cx="11210213" cy="612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55789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754023"/>
            <a:ext cx="7501184" cy="474276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dirty="0"/>
              <a:t>A</a:t>
            </a:r>
            <a:r>
              <a:rPr lang="pl-PL" sz="6600" dirty="0" err="1"/>
              <a:t>verage</a:t>
            </a:r>
            <a:r>
              <a:rPr lang="pl-PL" sz="6600" dirty="0"/>
              <a:t> </a:t>
            </a:r>
            <a:r>
              <a:rPr lang="pl-PL" sz="6600" dirty="0" err="1"/>
              <a:t>age</a:t>
            </a:r>
            <a:r>
              <a:rPr lang="pl-PL" sz="6600" dirty="0"/>
              <a:t> for </a:t>
            </a:r>
            <a:r>
              <a:rPr lang="pl-PL" sz="6600" dirty="0" err="1"/>
              <a:t>different</a:t>
            </a:r>
            <a:r>
              <a:rPr lang="pl-PL" sz="6600" dirty="0"/>
              <a:t> </a:t>
            </a:r>
            <a:r>
              <a:rPr lang="pl-PL" sz="6600" dirty="0" err="1"/>
              <a:t>decks</a:t>
            </a:r>
            <a:r>
              <a:rPr lang="pl-PL" sz="6600" dirty="0"/>
              <a:t> and </a:t>
            </a:r>
            <a:r>
              <a:rPr lang="en-US" sz="6600" dirty="0"/>
              <a:t>planets</a:t>
            </a:r>
            <a:endParaRPr lang="pl-PL" sz="6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765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4E9279-CC47-F68B-F82A-8B5D678E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r>
              <a:rPr lang="pl-PL" dirty="0"/>
              <a:t>Analysis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HomePlanet</a:t>
            </a:r>
            <a:r>
              <a:rPr lang="pl-PL" dirty="0"/>
              <a:t> and Deck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43D7FE22-42DE-E007-B027-84649687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21EA356-603D-E356-6017-300DAA0B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4E3A21C-E3D6-1904-1B65-99F99D34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5</a:t>
            </a:fld>
            <a:endParaRPr lang="pl-PL"/>
          </a:p>
        </p:txBody>
      </p:sp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6753E8A1-09C3-8553-EF52-6AC1FB960D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3865550"/>
              </p:ext>
            </p:extLst>
          </p:nvPr>
        </p:nvGraphicFramePr>
        <p:xfrm>
          <a:off x="459077" y="1428332"/>
          <a:ext cx="8362322" cy="488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B996675-1CCB-FCB0-2343-487BC95ACBE8}"/>
              </a:ext>
            </a:extLst>
          </p:cNvPr>
          <p:cNvSpPr txBox="1"/>
          <p:nvPr/>
        </p:nvSpPr>
        <p:spPr>
          <a:xfrm>
            <a:off x="9046346" y="1881275"/>
            <a:ext cx="2752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Conclusions</a:t>
            </a:r>
            <a:r>
              <a:rPr lang="pl-PL" dirty="0"/>
              <a:t>:</a:t>
            </a:r>
          </a:p>
          <a:p>
            <a:r>
              <a:rPr lang="pl-PL" dirty="0"/>
              <a:t>1.  Deck A, B, C, T,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occupied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by </a:t>
            </a:r>
            <a:r>
              <a:rPr lang="pl-PL" dirty="0" err="1"/>
              <a:t>passengers</a:t>
            </a:r>
            <a:r>
              <a:rPr lang="pl-PL" dirty="0"/>
              <a:t> from Europe</a:t>
            </a:r>
          </a:p>
          <a:p>
            <a:r>
              <a:rPr lang="pl-PL" dirty="0"/>
              <a:t>2.  Deck G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occupied</a:t>
            </a:r>
            <a:r>
              <a:rPr lang="pl-PL" dirty="0"/>
              <a:t> </a:t>
            </a:r>
            <a:r>
              <a:rPr lang="pl-PL" dirty="0" err="1"/>
              <a:t>obly</a:t>
            </a:r>
            <a:r>
              <a:rPr lang="pl-PL" dirty="0"/>
              <a:t> by </a:t>
            </a:r>
            <a:r>
              <a:rPr lang="pl-PL" dirty="0" err="1"/>
              <a:t>passengers</a:t>
            </a:r>
            <a:r>
              <a:rPr lang="pl-PL" dirty="0"/>
              <a:t> from Earth</a:t>
            </a:r>
          </a:p>
          <a:p>
            <a:endParaRPr lang="pl-PL" dirty="0"/>
          </a:p>
          <a:p>
            <a:r>
              <a:rPr lang="pl-PL" dirty="0"/>
              <a:t>S</a:t>
            </a:r>
            <a:r>
              <a:rPr lang="en-US" dirty="0"/>
              <a:t>o let's make a change</a:t>
            </a:r>
            <a:endParaRPr lang="pl-PL" dirty="0"/>
          </a:p>
          <a:p>
            <a:endParaRPr lang="pl-PL" dirty="0"/>
          </a:p>
          <a:p>
            <a:r>
              <a:rPr lang="pl-PL" dirty="0"/>
              <a:t>The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Decks</a:t>
            </a:r>
            <a:r>
              <a:rPr lang="pl-PL" dirty="0"/>
              <a:t> </a:t>
            </a:r>
            <a:r>
              <a:rPr lang="pl-PL" dirty="0" err="1"/>
              <a:t>left</a:t>
            </a:r>
            <a:r>
              <a:rPr lang="pl-PL" dirty="0"/>
              <a:t> to </a:t>
            </a:r>
            <a:r>
              <a:rPr lang="pl-PL" dirty="0" err="1"/>
              <a:t>modify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D, E, F,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let’s</a:t>
            </a:r>
            <a:r>
              <a:rPr lang="pl-PL" dirty="0"/>
              <a:t> </a:t>
            </a:r>
            <a:r>
              <a:rPr lang="pl-PL" dirty="0" err="1"/>
              <a:t>analyse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8920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50</a:t>
            </a:fld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3C651D-A362-0408-8DAA-A53EB6D8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02634"/>
            <a:ext cx="10780297" cy="44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5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754023"/>
            <a:ext cx="7501184" cy="474276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dirty="0"/>
              <a:t>A</a:t>
            </a:r>
            <a:r>
              <a:rPr lang="pl-PL" sz="6600" dirty="0" err="1"/>
              <a:t>nalysis</a:t>
            </a:r>
            <a:r>
              <a:rPr lang="pl-PL" sz="6600" dirty="0"/>
              <a:t> of VIP for </a:t>
            </a:r>
            <a:r>
              <a:rPr lang="pl-PL" sz="6600" dirty="0" err="1"/>
              <a:t>different</a:t>
            </a:r>
            <a:r>
              <a:rPr lang="pl-PL" sz="6600" dirty="0"/>
              <a:t> </a:t>
            </a:r>
            <a:r>
              <a:rPr lang="pl-PL" sz="6600" dirty="0" err="1"/>
              <a:t>decks</a:t>
            </a:r>
            <a:r>
              <a:rPr lang="pl-PL" sz="6600" dirty="0"/>
              <a:t> and </a:t>
            </a:r>
            <a:r>
              <a:rPr lang="pl-PL" sz="6600" dirty="0" err="1"/>
              <a:t>planets</a:t>
            </a:r>
            <a:endParaRPr lang="pl-PL" sz="6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9622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52</a:t>
            </a:fld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61AB523-B478-0F98-B421-7257027A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9" y="984950"/>
            <a:ext cx="11597562" cy="48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31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Cyfrowe tło punktów danych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ytuł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754023"/>
            <a:ext cx="7501184" cy="474276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dirty="0"/>
              <a:t>A</a:t>
            </a:r>
            <a:r>
              <a:rPr lang="pl-PL" sz="6600" dirty="0" err="1"/>
              <a:t>nalysis</a:t>
            </a:r>
            <a:r>
              <a:rPr lang="pl-PL" sz="6600" dirty="0"/>
              <a:t> of VIP in </a:t>
            </a:r>
            <a:r>
              <a:rPr lang="pl-PL" sz="6600" dirty="0" err="1"/>
              <a:t>context</a:t>
            </a:r>
            <a:r>
              <a:rPr lang="pl-PL" sz="6600" dirty="0"/>
              <a:t> of </a:t>
            </a:r>
            <a:r>
              <a:rPr lang="pl-PL" sz="6600" dirty="0" err="1"/>
              <a:t>CryoSleep</a:t>
            </a:r>
            <a:r>
              <a:rPr lang="pl-PL" sz="6600" dirty="0"/>
              <a:t> for </a:t>
            </a:r>
            <a:r>
              <a:rPr lang="pl-PL" sz="6600" dirty="0" err="1"/>
              <a:t>different</a:t>
            </a:r>
            <a:r>
              <a:rPr lang="pl-PL" sz="6600" dirty="0"/>
              <a:t> </a:t>
            </a:r>
            <a:r>
              <a:rPr lang="pl-PL" sz="6600" dirty="0" err="1"/>
              <a:t>planets</a:t>
            </a:r>
            <a:endParaRPr lang="pl-PL" sz="6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5399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54</a:t>
            </a:fld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9A145D5-6014-5EFD-72B4-049EC56D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05" y="1668348"/>
            <a:ext cx="11131059" cy="22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42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!</a:t>
            </a:r>
          </a:p>
        </p:txBody>
      </p:sp>
      <p:sp>
        <p:nvSpPr>
          <p:cNvPr id="23" name="Podtytuł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pl-PL" dirty="0"/>
              <a:t>Jan Taran</a:t>
            </a:r>
          </a:p>
        </p:txBody>
      </p:sp>
      <p:pic>
        <p:nvPicPr>
          <p:cNvPr id="27" name="Obraz — symbol zastępczy 26" descr="Cyfrowe tło punktów danych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Obraz — symbol zastępczy 32" descr="Cyfrowe tło punktów danych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E65E5B-E822-61F4-293C-DAFF67CFB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 fontScale="90000"/>
          </a:bodyPr>
          <a:lstStyle/>
          <a:p>
            <a:r>
              <a:rPr lang="pl-PL" dirty="0" err="1"/>
              <a:t>Decks</a:t>
            </a:r>
            <a:r>
              <a:rPr lang="pl-PL" dirty="0"/>
              <a:t> D, E, F </a:t>
            </a:r>
            <a:r>
              <a:rPr lang="pl-PL" dirty="0" err="1"/>
              <a:t>shown</a:t>
            </a:r>
            <a:r>
              <a:rPr lang="pl-PL" dirty="0"/>
              <a:t> in </a:t>
            </a:r>
            <a:r>
              <a:rPr lang="pl-PL" dirty="0" err="1"/>
              <a:t>context</a:t>
            </a:r>
            <a:r>
              <a:rPr lang="pl-PL" dirty="0"/>
              <a:t> of </a:t>
            </a:r>
            <a:r>
              <a:rPr lang="pl-PL" dirty="0" err="1"/>
              <a:t>HomePlanet</a:t>
            </a:r>
            <a:r>
              <a:rPr lang="pl-PL" dirty="0"/>
              <a:t> and </a:t>
            </a:r>
            <a:r>
              <a:rPr lang="pl-PL" dirty="0" err="1"/>
              <a:t>Destination</a:t>
            </a:r>
            <a:endParaRPr lang="pl-PL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0C5AFBB-C054-FA64-0AB2-5CC7E627C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7B9CA21-5D70-615E-C73B-61519DC0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D793FD7-FA24-D1B6-6017-91AD7986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6</a:t>
            </a:fld>
            <a:endParaRPr lang="pl-PL"/>
          </a:p>
        </p:txBody>
      </p:sp>
      <p:graphicFrame>
        <p:nvGraphicFramePr>
          <p:cNvPr id="8" name="Symbol zastępczy zawartości 7">
            <a:extLst>
              <a:ext uri="{FF2B5EF4-FFF2-40B4-BE49-F238E27FC236}">
                <a16:creationId xmlns:a16="http://schemas.microsoft.com/office/drawing/2014/main" id="{DA00A8D9-D59A-B4AE-541C-60808473365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58349770"/>
              </p:ext>
            </p:extLst>
          </p:nvPr>
        </p:nvGraphicFramePr>
        <p:xfrm>
          <a:off x="335133" y="1932649"/>
          <a:ext cx="7193133" cy="4574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340">
                  <a:extLst>
                    <a:ext uri="{9D8B030D-6E8A-4147-A177-3AD203B41FA5}">
                      <a16:colId xmlns:a16="http://schemas.microsoft.com/office/drawing/2014/main" val="321610013"/>
                    </a:ext>
                  </a:extLst>
                </a:gridCol>
                <a:gridCol w="694652">
                  <a:extLst>
                    <a:ext uri="{9D8B030D-6E8A-4147-A177-3AD203B41FA5}">
                      <a16:colId xmlns:a16="http://schemas.microsoft.com/office/drawing/2014/main" val="919310968"/>
                    </a:ext>
                  </a:extLst>
                </a:gridCol>
                <a:gridCol w="997555">
                  <a:extLst>
                    <a:ext uri="{9D8B030D-6E8A-4147-A177-3AD203B41FA5}">
                      <a16:colId xmlns:a16="http://schemas.microsoft.com/office/drawing/2014/main" val="968122120"/>
                    </a:ext>
                  </a:extLst>
                </a:gridCol>
                <a:gridCol w="1200171">
                  <a:extLst>
                    <a:ext uri="{9D8B030D-6E8A-4147-A177-3AD203B41FA5}">
                      <a16:colId xmlns:a16="http://schemas.microsoft.com/office/drawing/2014/main" val="207212109"/>
                    </a:ext>
                  </a:extLst>
                </a:gridCol>
                <a:gridCol w="998455">
                  <a:extLst>
                    <a:ext uri="{9D8B030D-6E8A-4147-A177-3AD203B41FA5}">
                      <a16:colId xmlns:a16="http://schemas.microsoft.com/office/drawing/2014/main" val="4262716926"/>
                    </a:ext>
                  </a:extLst>
                </a:gridCol>
                <a:gridCol w="1175960">
                  <a:extLst>
                    <a:ext uri="{9D8B030D-6E8A-4147-A177-3AD203B41FA5}">
                      <a16:colId xmlns:a16="http://schemas.microsoft.com/office/drawing/2014/main" val="140512105"/>
                    </a:ext>
                  </a:extLst>
                </a:gridCol>
              </a:tblGrid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Number of passengers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l-PL" sz="1100" u="none" strike="noStrike">
                          <a:effectLst/>
                        </a:rPr>
                        <a:t>Destination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ctr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29721"/>
                  </a:ext>
                </a:extLst>
              </a:tr>
              <a:tr h="460867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 err="1">
                          <a:effectLst/>
                        </a:rPr>
                        <a:t>Decks</a:t>
                      </a:r>
                      <a:r>
                        <a:rPr lang="pl-PL" sz="1100" u="none" strike="noStrike" dirty="0">
                          <a:effectLst/>
                        </a:rPr>
                        <a:t>, </a:t>
                      </a:r>
                      <a:r>
                        <a:rPr lang="pl-PL" sz="1100" u="none" strike="noStrike" dirty="0" err="1">
                          <a:effectLst/>
                        </a:rPr>
                        <a:t>below</a:t>
                      </a:r>
                      <a:r>
                        <a:rPr lang="pl-PL" sz="1100" u="none" strike="noStrike" dirty="0">
                          <a:effectLst/>
                        </a:rPr>
                        <a:t> </a:t>
                      </a:r>
                      <a:r>
                        <a:rPr lang="pl-PL" sz="1100" u="none" strike="noStrike" dirty="0" err="1">
                          <a:effectLst/>
                        </a:rPr>
                        <a:t>each</a:t>
                      </a:r>
                      <a:r>
                        <a:rPr lang="pl-PL" sz="1100" u="none" strike="noStrike" dirty="0">
                          <a:effectLst/>
                        </a:rPr>
                        <a:t> one </a:t>
                      </a:r>
                      <a:r>
                        <a:rPr lang="pl-PL" sz="1100" u="none" strike="noStrike" dirty="0" err="1">
                          <a:effectLst/>
                        </a:rPr>
                        <a:t>HomePlanet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data</a:t>
                      </a:r>
                      <a:endParaRPr lang="pl-PL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55 Cancri 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PSO J318.5-22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TRAPPIST-1e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Final sum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1782685207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data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50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199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1588704768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D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</a:t>
                      </a:r>
                      <a:endParaRPr lang="pl-PL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113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17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338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478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2999646427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data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8" marR="7123" marT="71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3857886782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Europa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8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62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123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186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3403357786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Mars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8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47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210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282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1953680880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23</a:t>
                      </a:r>
                      <a:endParaRPr lang="pl-PL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116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41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696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876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1878368537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data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8" marR="7123" marT="71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23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2884211061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Earth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8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46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28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305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395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4060700422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Europa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8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45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80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128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485311424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Mars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8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21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293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330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4188374180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F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</a:t>
                      </a:r>
                      <a:endParaRPr lang="pl-PL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398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241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2088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2794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1859487282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solidFill>
                            <a:srgbClr val="FF0000"/>
                          </a:solidFill>
                          <a:effectLst/>
                        </a:rPr>
                        <a:t>no data</a:t>
                      </a:r>
                      <a:endParaRPr lang="pl-PL" sz="11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8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l-PL" sz="11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solidFill>
                            <a:srgbClr val="FF0000"/>
                          </a:solidFill>
                          <a:effectLst/>
                        </a:rPr>
                        <a:t>61</a:t>
                      </a:r>
                      <a:endParaRPr lang="pl-PL" sz="11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70</a:t>
                      </a:r>
                      <a:endParaRPr lang="pl-PL" sz="11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1029910709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Earth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8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39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271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217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1087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1614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3062929712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Mars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488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27</a:t>
                      </a:r>
                      <a:endParaRPr lang="pl-PL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123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940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1110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1625573106"/>
                  </a:ext>
                </a:extLst>
              </a:tr>
              <a:tr h="25710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Final sum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182</a:t>
                      </a:r>
                      <a:endParaRPr lang="pl-PL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1800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796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5915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8693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3" marR="7123" marT="7123" marB="0" anchor="b"/>
                </a:tc>
                <a:extLst>
                  <a:ext uri="{0D108BD9-81ED-4DB2-BD59-A6C34878D82A}">
                    <a16:rowId xmlns:a16="http://schemas.microsoft.com/office/drawing/2014/main" val="2575260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74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80263"/>
            <a:ext cx="11090274" cy="1332000"/>
          </a:xfrm>
        </p:spPr>
        <p:txBody>
          <a:bodyPr/>
          <a:lstStyle/>
          <a:p>
            <a:r>
              <a:rPr lang="pl-PL" dirty="0"/>
              <a:t>Analysis to </a:t>
            </a:r>
            <a:r>
              <a:rPr lang="pl-PL" dirty="0" err="1"/>
              <a:t>determine</a:t>
            </a:r>
            <a:r>
              <a:rPr lang="pl-PL" dirty="0"/>
              <a:t> </a:t>
            </a:r>
            <a:r>
              <a:rPr lang="pl-PL" dirty="0" err="1"/>
              <a:t>diffrences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HomePlanets</a:t>
            </a:r>
            <a:r>
              <a:rPr lang="pl-PL" dirty="0"/>
              <a:t> in </a:t>
            </a:r>
            <a:r>
              <a:rPr lang="pl-PL" dirty="0" err="1"/>
              <a:t>CryoSleep</a:t>
            </a:r>
            <a:r>
              <a:rPr lang="pl-PL" dirty="0"/>
              <a:t> ( in %)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7</a:t>
            </a:fld>
            <a:endParaRPr lang="pl-PL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97DBB82-15EE-4BAF-6E76-F0E889F2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652516"/>
              </p:ext>
            </p:extLst>
          </p:nvPr>
        </p:nvGraphicFramePr>
        <p:xfrm>
          <a:off x="142042" y="2561707"/>
          <a:ext cx="4120393" cy="16640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3106">
                  <a:extLst>
                    <a:ext uri="{9D8B030D-6E8A-4147-A177-3AD203B41FA5}">
                      <a16:colId xmlns:a16="http://schemas.microsoft.com/office/drawing/2014/main" val="3872793811"/>
                    </a:ext>
                  </a:extLst>
                </a:gridCol>
                <a:gridCol w="554153">
                  <a:extLst>
                    <a:ext uri="{9D8B030D-6E8A-4147-A177-3AD203B41FA5}">
                      <a16:colId xmlns:a16="http://schemas.microsoft.com/office/drawing/2014/main" val="4244698775"/>
                    </a:ext>
                  </a:extLst>
                </a:gridCol>
                <a:gridCol w="750788">
                  <a:extLst>
                    <a:ext uri="{9D8B030D-6E8A-4147-A177-3AD203B41FA5}">
                      <a16:colId xmlns:a16="http://schemas.microsoft.com/office/drawing/2014/main" val="2593070063"/>
                    </a:ext>
                  </a:extLst>
                </a:gridCol>
                <a:gridCol w="1102346">
                  <a:extLst>
                    <a:ext uri="{9D8B030D-6E8A-4147-A177-3AD203B41FA5}">
                      <a16:colId xmlns:a16="http://schemas.microsoft.com/office/drawing/2014/main" val="4182824206"/>
                    </a:ext>
                  </a:extLst>
                </a:gridCol>
              </a:tblGrid>
              <a:tr h="23772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Number of passengers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 err="1">
                          <a:effectLst/>
                        </a:rPr>
                        <a:t>CryoSleep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 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097467"/>
                  </a:ext>
                </a:extLst>
              </a:tr>
              <a:tr h="23772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HomePlanet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no data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5729298"/>
                  </a:ext>
                </a:extLst>
              </a:tr>
              <a:tr h="23772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no data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71,56%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27,52%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0,92%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3276689"/>
                  </a:ext>
                </a:extLst>
              </a:tr>
              <a:tr h="23772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Earth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67,32%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30,24%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2,44%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91675049"/>
                  </a:ext>
                </a:extLst>
              </a:tr>
              <a:tr h="23772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Europa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54,35%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42,92%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2,73%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63568808"/>
                  </a:ext>
                </a:extLst>
              </a:tr>
              <a:tr h="23772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Mars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59,52%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38,03%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2,44%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75487741"/>
                  </a:ext>
                </a:extLst>
              </a:tr>
              <a:tr h="23772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Final sum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62,57%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34,94%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2,50%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94293424"/>
                  </a:ext>
                </a:extLst>
              </a:tr>
            </a:tbl>
          </a:graphicData>
        </a:graphic>
      </p:graphicFrame>
      <p:graphicFrame>
        <p:nvGraphicFramePr>
          <p:cNvPr id="10" name="Wykres 9">
            <a:extLst>
              <a:ext uri="{FF2B5EF4-FFF2-40B4-BE49-F238E27FC236}">
                <a16:creationId xmlns:a16="http://schemas.microsoft.com/office/drawing/2014/main" id="{C909B5EE-8F0B-EE1E-E440-FF5C1084E1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298596"/>
              </p:ext>
            </p:extLst>
          </p:nvPr>
        </p:nvGraphicFramePr>
        <p:xfrm>
          <a:off x="4330704" y="1611639"/>
          <a:ext cx="7197725" cy="4895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859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Analysis to </a:t>
            </a:r>
            <a:r>
              <a:rPr lang="pl-PL" dirty="0" err="1"/>
              <a:t>determine</a:t>
            </a:r>
            <a:r>
              <a:rPr lang="pl-PL" dirty="0"/>
              <a:t> </a:t>
            </a:r>
            <a:r>
              <a:rPr lang="pl-PL" dirty="0" err="1"/>
              <a:t>differences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HomePlanets</a:t>
            </a:r>
            <a:r>
              <a:rPr lang="pl-PL" dirty="0"/>
              <a:t> in </a:t>
            </a:r>
            <a:r>
              <a:rPr lang="pl-PL" dirty="0" err="1"/>
              <a:t>CryoSleep</a:t>
            </a:r>
            <a:r>
              <a:rPr lang="pl-PL" dirty="0"/>
              <a:t> (in </a:t>
            </a:r>
            <a:r>
              <a:rPr lang="pl-PL" dirty="0" err="1"/>
              <a:t>numbers</a:t>
            </a:r>
            <a:r>
              <a:rPr lang="pl-PL" dirty="0"/>
              <a:t>)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8</a:t>
            </a:fld>
            <a:endParaRPr lang="pl-PL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AB9BD98-A737-44FE-309D-FA9B5B4D8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84158"/>
              </p:ext>
            </p:extLst>
          </p:nvPr>
        </p:nvGraphicFramePr>
        <p:xfrm>
          <a:off x="138541" y="2356564"/>
          <a:ext cx="3923437" cy="18376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4878">
                  <a:extLst>
                    <a:ext uri="{9D8B030D-6E8A-4147-A177-3AD203B41FA5}">
                      <a16:colId xmlns:a16="http://schemas.microsoft.com/office/drawing/2014/main" val="2987631780"/>
                    </a:ext>
                  </a:extLst>
                </a:gridCol>
                <a:gridCol w="583257">
                  <a:extLst>
                    <a:ext uri="{9D8B030D-6E8A-4147-A177-3AD203B41FA5}">
                      <a16:colId xmlns:a16="http://schemas.microsoft.com/office/drawing/2014/main" val="2527355897"/>
                    </a:ext>
                  </a:extLst>
                </a:gridCol>
                <a:gridCol w="583257">
                  <a:extLst>
                    <a:ext uri="{9D8B030D-6E8A-4147-A177-3AD203B41FA5}">
                      <a16:colId xmlns:a16="http://schemas.microsoft.com/office/drawing/2014/main" val="4292197408"/>
                    </a:ext>
                  </a:extLst>
                </a:gridCol>
                <a:gridCol w="780863">
                  <a:extLst>
                    <a:ext uri="{9D8B030D-6E8A-4147-A177-3AD203B41FA5}">
                      <a16:colId xmlns:a16="http://schemas.microsoft.com/office/drawing/2014/main" val="980220162"/>
                    </a:ext>
                  </a:extLst>
                </a:gridCol>
                <a:gridCol w="701182">
                  <a:extLst>
                    <a:ext uri="{9D8B030D-6E8A-4147-A177-3AD203B41FA5}">
                      <a16:colId xmlns:a16="http://schemas.microsoft.com/office/drawing/2014/main" val="4056907946"/>
                    </a:ext>
                  </a:extLst>
                </a:gridCol>
              </a:tblGrid>
              <a:tr h="437543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Number of passengers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 err="1">
                          <a:effectLst/>
                        </a:rPr>
                        <a:t>CryoSleep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 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 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78707760"/>
                  </a:ext>
                </a:extLst>
              </a:tr>
              <a:tr h="23335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HomePlanet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no data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Final sum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1176259"/>
                  </a:ext>
                </a:extLst>
              </a:tr>
              <a:tr h="233356"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78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30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109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54908156"/>
                  </a:ext>
                </a:extLst>
              </a:tr>
              <a:tr h="23335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Earth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3139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1410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114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4663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9930792"/>
                  </a:ext>
                </a:extLst>
              </a:tr>
              <a:tr h="23335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Europa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1175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928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59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2162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0746159"/>
                  </a:ext>
                </a:extLst>
              </a:tr>
              <a:tr h="23335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Mars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1047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669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43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1759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92467800"/>
                  </a:ext>
                </a:extLst>
              </a:tr>
              <a:tr h="23335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Final sum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5439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3037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217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8693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72366043"/>
                  </a:ext>
                </a:extLst>
              </a:tr>
            </a:tbl>
          </a:graphicData>
        </a:graphic>
      </p:graphicFrame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0C1F4326-113B-9BE9-47DD-67FC539F74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1159370"/>
              </p:ext>
            </p:extLst>
          </p:nvPr>
        </p:nvGraphicFramePr>
        <p:xfrm>
          <a:off x="4412974" y="2146852"/>
          <a:ext cx="7228163" cy="436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812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5A0B89-2D9C-B911-5B05-4B41E3F2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8300"/>
            <a:ext cx="11090274" cy="1332000"/>
          </a:xfrm>
        </p:spPr>
        <p:txBody>
          <a:bodyPr/>
          <a:lstStyle/>
          <a:p>
            <a:r>
              <a:rPr lang="pl-PL" dirty="0"/>
              <a:t>Analysis to </a:t>
            </a:r>
            <a:r>
              <a:rPr lang="pl-PL" dirty="0" err="1"/>
              <a:t>determine</a:t>
            </a:r>
            <a:r>
              <a:rPr lang="pl-PL" dirty="0"/>
              <a:t> </a:t>
            </a:r>
            <a:r>
              <a:rPr lang="pl-PL" dirty="0" err="1"/>
              <a:t>wealth</a:t>
            </a:r>
            <a:r>
              <a:rPr lang="pl-PL" dirty="0"/>
              <a:t> of </a:t>
            </a:r>
            <a:r>
              <a:rPr lang="pl-PL" dirty="0" err="1"/>
              <a:t>passengers</a:t>
            </a:r>
            <a:r>
              <a:rPr lang="pl-PL" dirty="0"/>
              <a:t> from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planets</a:t>
            </a:r>
            <a:r>
              <a:rPr lang="pl-PL" dirty="0"/>
              <a:t> 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235F47-8C08-9AC7-F5D6-8BB5F48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dirty="0"/>
              <a:t>Poniedziałek, 30 października 2023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C8F1D6F-1697-8922-DADA-F7410484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9</a:t>
            </a:fld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D319F64-DA58-18EF-F1CE-5EA77397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879270"/>
            <a:ext cx="10196463" cy="2427729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A807393-1B2C-5B21-8DE5-7B97FFC155C0}"/>
              </a:ext>
            </a:extLst>
          </p:cNvPr>
          <p:cNvSpPr txBox="1"/>
          <p:nvPr/>
        </p:nvSpPr>
        <p:spPr>
          <a:xfrm>
            <a:off x="866775" y="4591050"/>
            <a:ext cx="1045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Conclusions</a:t>
            </a:r>
            <a:r>
              <a:rPr lang="pl-PL" dirty="0"/>
              <a:t>:</a:t>
            </a:r>
          </a:p>
          <a:p>
            <a:pPr marL="342900" indent="-342900">
              <a:buAutoNum type="arabicPeriod"/>
            </a:pPr>
            <a:r>
              <a:rPr lang="pl-PL" dirty="0" err="1"/>
              <a:t>Passengers</a:t>
            </a:r>
            <a:r>
              <a:rPr lang="pl-PL" dirty="0"/>
              <a:t> from Earth </a:t>
            </a:r>
            <a:r>
              <a:rPr lang="pl-PL" dirty="0" err="1"/>
              <a:t>spend</a:t>
            </a:r>
            <a:r>
              <a:rPr lang="pl-PL" dirty="0"/>
              <a:t> the </a:t>
            </a:r>
            <a:r>
              <a:rPr lang="pl-PL" dirty="0" err="1"/>
              <a:t>least</a:t>
            </a:r>
            <a:r>
              <a:rPr lang="pl-PL" dirty="0"/>
              <a:t> </a:t>
            </a:r>
            <a:r>
              <a:rPr lang="pl-PL" dirty="0" err="1"/>
              <a:t>amount</a:t>
            </a:r>
            <a:r>
              <a:rPr lang="pl-PL" dirty="0"/>
              <a:t> of </a:t>
            </a:r>
            <a:r>
              <a:rPr lang="pl-PL" dirty="0" err="1"/>
              <a:t>money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 err="1"/>
              <a:t>Passengers</a:t>
            </a:r>
            <a:r>
              <a:rPr lang="pl-PL" dirty="0"/>
              <a:t> from Europe </a:t>
            </a:r>
            <a:r>
              <a:rPr lang="pl-PL" dirty="0" err="1"/>
              <a:t>spend</a:t>
            </a:r>
            <a:r>
              <a:rPr lang="pl-PL" dirty="0"/>
              <a:t> the most </a:t>
            </a:r>
            <a:r>
              <a:rPr lang="pl-PL" dirty="0" err="1"/>
              <a:t>amount</a:t>
            </a:r>
            <a:r>
              <a:rPr lang="pl-PL" dirty="0"/>
              <a:t> of </a:t>
            </a:r>
            <a:r>
              <a:rPr lang="pl-PL" dirty="0" err="1"/>
              <a:t>money</a:t>
            </a:r>
            <a:r>
              <a:rPr lang="pl-PL" dirty="0"/>
              <a:t>, the </a:t>
            </a:r>
            <a:r>
              <a:rPr lang="pl-PL" dirty="0" err="1"/>
              <a:t>especcialy</a:t>
            </a:r>
            <a:r>
              <a:rPr lang="pl-PL" dirty="0"/>
              <a:t> love </a:t>
            </a:r>
            <a:r>
              <a:rPr lang="pl-PL" dirty="0" err="1"/>
              <a:t>FoodCourt</a:t>
            </a:r>
            <a:r>
              <a:rPr lang="pl-PL" dirty="0"/>
              <a:t>, Spa and </a:t>
            </a:r>
            <a:r>
              <a:rPr lang="pl-PL" dirty="0" err="1"/>
              <a:t>VRDeck</a:t>
            </a:r>
            <a:endParaRPr lang="pl-PL" dirty="0"/>
          </a:p>
          <a:p>
            <a:pPr marL="342900" indent="-342900">
              <a:buAutoNum type="arabicPeriod"/>
            </a:pPr>
            <a:r>
              <a:rPr lang="pl-PL" dirty="0" err="1"/>
              <a:t>Passengers</a:t>
            </a:r>
            <a:r>
              <a:rPr lang="pl-PL" dirty="0"/>
              <a:t> from Mars </a:t>
            </a:r>
            <a:r>
              <a:rPr lang="pl-PL" dirty="0" err="1"/>
              <a:t>like</a:t>
            </a:r>
            <a:r>
              <a:rPr lang="pl-PL" dirty="0"/>
              <a:t> to </a:t>
            </a:r>
            <a:r>
              <a:rPr lang="pl-PL" dirty="0" err="1"/>
              <a:t>spend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money</a:t>
            </a:r>
            <a:r>
              <a:rPr lang="pl-PL" dirty="0"/>
              <a:t> on </a:t>
            </a:r>
            <a:r>
              <a:rPr lang="pl-PL" dirty="0" err="1"/>
              <a:t>RoomService</a:t>
            </a:r>
            <a:r>
              <a:rPr lang="pl-PL" dirty="0"/>
              <a:t> and </a:t>
            </a:r>
            <a:r>
              <a:rPr lang="pl-PL" dirty="0" err="1"/>
              <a:t>ShoppingMall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4647902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441.tgt.Office_50301113_TF33713516_Win32_OJ112196127" id="{13F340DD-E820-4A45-AE8D-F68A3FDA2EBD}" vid="{E10BDB70-DE34-4756-8F2F-575C338F307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{BAEEFB0D-03FE-4710-A86F-5383357DDF2F}tf33713516_win32</Template>
  <TotalTime>279</TotalTime>
  <Words>1180</Words>
  <Application>Microsoft Office PowerPoint</Application>
  <PresentationFormat>Panoramiczny</PresentationFormat>
  <Paragraphs>367</Paragraphs>
  <Slides>55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55</vt:i4>
      </vt:variant>
    </vt:vector>
  </HeadingPairs>
  <TitlesOfParts>
    <vt:vector size="60" baseType="lpstr">
      <vt:lpstr>Arial</vt:lpstr>
      <vt:lpstr>Calibri</vt:lpstr>
      <vt:lpstr>Gill Sans MT</vt:lpstr>
      <vt:lpstr>Times New Roman</vt:lpstr>
      <vt:lpstr>3DFloatVTI</vt:lpstr>
      <vt:lpstr>Analysis of spacecraft passengers</vt:lpstr>
      <vt:lpstr>Action plan</vt:lpstr>
      <vt:lpstr>Prezentacja programu PowerPoint</vt:lpstr>
      <vt:lpstr>First adjustments to the data set</vt:lpstr>
      <vt:lpstr>Analysis between HomePlanet and Deck</vt:lpstr>
      <vt:lpstr>Decks D, E, F shown in context of HomePlanet and Destination</vt:lpstr>
      <vt:lpstr>Analysis to determine diffrences between HomePlanets in CryoSleep ( in %)</vt:lpstr>
      <vt:lpstr>Analysis to determine differences between HomePlanets in CryoSleep (in numbers)</vt:lpstr>
      <vt:lpstr>Analysis to determine wealth of passengers from different planets </vt:lpstr>
      <vt:lpstr>How CryoSleep influence on the amount of money spending</vt:lpstr>
      <vt:lpstr>Same analysis to determine wealth of passengers from different planets but without people who are in CryoSleep </vt:lpstr>
      <vt:lpstr>Looking for patters between HomePlanet, Deck and Destination </vt:lpstr>
      <vt:lpstr>Looking for patters between Deck, HomePlanet and CryoSleep</vt:lpstr>
      <vt:lpstr>Looking for patters between Deck, HomePlanet and CryoSleep</vt:lpstr>
      <vt:lpstr>Looking for patters between Destination, HomePlanet and CryoSleep</vt:lpstr>
      <vt:lpstr>Looking for patters between Destination, HomePlanet and CryoSleep</vt:lpstr>
      <vt:lpstr>Conclusions </vt:lpstr>
      <vt:lpstr> Analysis between ages of passengers from different planets and Decks </vt:lpstr>
      <vt:lpstr>Prezentacja programu PowerPoint</vt:lpstr>
      <vt:lpstr>Prezentacja programu PowerPoint</vt:lpstr>
      <vt:lpstr>Prezentacja programu PowerPoint</vt:lpstr>
      <vt:lpstr>Europe  </vt:lpstr>
      <vt:lpstr>Prezentacja programu PowerPoint</vt:lpstr>
      <vt:lpstr>Mars  </vt:lpstr>
      <vt:lpstr>Prezentacja programu PowerPoint</vt:lpstr>
      <vt:lpstr>Conclusions </vt:lpstr>
      <vt:lpstr>Analysis of passengers ages dependence on CryoSleep for different planets</vt:lpstr>
      <vt:lpstr>Earth   </vt:lpstr>
      <vt:lpstr>Prezentacja programu PowerPoint</vt:lpstr>
      <vt:lpstr>Europa   </vt:lpstr>
      <vt:lpstr>Prezentacja programu PowerPoint</vt:lpstr>
      <vt:lpstr>Mars  </vt:lpstr>
      <vt:lpstr>Prezentacja programu PowerPoint</vt:lpstr>
      <vt:lpstr>Conclusions </vt:lpstr>
      <vt:lpstr>Analysis of expences depending on Decks for different planets</vt:lpstr>
      <vt:lpstr>Earth   </vt:lpstr>
      <vt:lpstr>Prezentacja programu PowerPoint</vt:lpstr>
      <vt:lpstr>Europe   </vt:lpstr>
      <vt:lpstr>Prezentacja programu PowerPoint</vt:lpstr>
      <vt:lpstr>Mars   </vt:lpstr>
      <vt:lpstr>Prezentacja programu PowerPoint</vt:lpstr>
      <vt:lpstr>Analysis between expences and Destination for different planets</vt:lpstr>
      <vt:lpstr>Earth   </vt:lpstr>
      <vt:lpstr>Prezentacja programu PowerPoint</vt:lpstr>
      <vt:lpstr>Europe   </vt:lpstr>
      <vt:lpstr>Prezentacja programu PowerPoint</vt:lpstr>
      <vt:lpstr>Mars   </vt:lpstr>
      <vt:lpstr>Prezentacja programu PowerPoint</vt:lpstr>
      <vt:lpstr>Average age for different decks and planets</vt:lpstr>
      <vt:lpstr>Prezentacja programu PowerPoint</vt:lpstr>
      <vt:lpstr>Analysis of VIP for different decks and planets</vt:lpstr>
      <vt:lpstr>Prezentacja programu PowerPoint</vt:lpstr>
      <vt:lpstr>Analysis of VIP in context of CryoSleep for different planets</vt:lpstr>
      <vt:lpstr>Prezentacja programu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pasażerów statku kosmicznego</dc:title>
  <dc:creator>Taran Jan (STUD)</dc:creator>
  <cp:lastModifiedBy>Taran Jan (STUD)</cp:lastModifiedBy>
  <cp:revision>11</cp:revision>
  <dcterms:created xsi:type="dcterms:W3CDTF">2023-10-25T17:10:20Z</dcterms:created>
  <dcterms:modified xsi:type="dcterms:W3CDTF">2023-10-25T21:49:35Z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